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1" r:id="rId1"/>
  </p:sldMasterIdLst>
  <p:notesMasterIdLst>
    <p:notesMasterId r:id="rId23"/>
  </p:notesMasterIdLst>
  <p:sldIdLst>
    <p:sldId id="262" r:id="rId2"/>
    <p:sldId id="424" r:id="rId3"/>
    <p:sldId id="417" r:id="rId4"/>
    <p:sldId id="418" r:id="rId5"/>
    <p:sldId id="415" r:id="rId6"/>
    <p:sldId id="357" r:id="rId7"/>
    <p:sldId id="423" r:id="rId8"/>
    <p:sldId id="420" r:id="rId9"/>
    <p:sldId id="419" r:id="rId10"/>
    <p:sldId id="422" r:id="rId11"/>
    <p:sldId id="425" r:id="rId12"/>
    <p:sldId id="407" r:id="rId13"/>
    <p:sldId id="409" r:id="rId14"/>
    <p:sldId id="412" r:id="rId15"/>
    <p:sldId id="404" r:id="rId16"/>
    <p:sldId id="402" r:id="rId17"/>
    <p:sldId id="408" r:id="rId18"/>
    <p:sldId id="399" r:id="rId19"/>
    <p:sldId id="406" r:id="rId20"/>
    <p:sldId id="414" r:id="rId21"/>
    <p:sldId id="426" r:id="rId2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FF"/>
    <a:srgbClr val="008000"/>
    <a:srgbClr val="99FF99"/>
    <a:srgbClr val="FFCCCC"/>
    <a:srgbClr val="FF99FF"/>
    <a:srgbClr val="004080"/>
    <a:srgbClr val="00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285" autoAdjust="0"/>
  </p:normalViewPr>
  <p:slideViewPr>
    <p:cSldViewPr snapToGrid="0">
      <p:cViewPr>
        <p:scale>
          <a:sx n="69" d="100"/>
          <a:sy n="69" d="100"/>
        </p:scale>
        <p:origin x="-1834" y="-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36DF8FA7-2EE9-4454-B0B4-77AA69567E05}" type="datetimeFigureOut">
              <a:rPr lang="ru-RU"/>
              <a:pPr/>
              <a:t>25.05.2015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4B012AF6-D97C-422C-B810-C15F9E919A8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6863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71525"/>
            <a:ext cx="5111750" cy="38338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9563" y="4684713"/>
            <a:ext cx="6480175" cy="4778375"/>
          </a:xfrm>
          <a:noFill/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r>
              <a:rPr kumimoji="0" lang="en-US" altLang="ja-JP" sz="1600" smtClean="0">
                <a:latin typeface="Arial" pitchFamily="34" charset="0"/>
              </a:rPr>
              <a:t>      </a:t>
            </a:r>
            <a:r>
              <a:rPr kumimoji="0" lang="en-US" sz="1600" smtClean="0">
                <a:latin typeface="Arial" pitchFamily="34" charset="0"/>
                <a:cs typeface="Arial" pitchFamily="34" charset="0"/>
              </a:rPr>
              <a:t>  </a:t>
            </a:r>
            <a:endParaRPr kumimoji="0" lang="en-US" altLang="ja-JP" sz="1600" smtClean="0">
              <a:latin typeface="Arial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kumimoji="0" lang="en-US" altLang="ja-JP" sz="1600" smtClean="0"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kumimoji="0" lang="en-US" sz="1600" smtClean="0">
                <a:latin typeface="Times New Roman" pitchFamily="18" charset="0"/>
              </a:rPr>
              <a:t>      </a:t>
            </a:r>
            <a:endParaRPr kumimoji="0" lang="en-US" altLang="ja-JP" sz="16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3340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ru-RU" smtClean="0"/>
              <a:t>Новые экспериментальные зоны и установки для проведения инновационных исследований. </a:t>
            </a:r>
          </a:p>
          <a:p>
            <a:r>
              <a:rPr lang="ru-RU" smtClean="0"/>
              <a:t>Решение этой задачи обеспечивает возможность выполнения прикладных программ в основных направлениях инновационного развития России, а именно:</a:t>
            </a:r>
          </a:p>
          <a:p>
            <a:r>
              <a:rPr lang="ru-RU" smtClean="0"/>
              <a:t> энергоэффективность и энергосбережение;  ядерные технологии; космические технологии; биологические и медицинские технологии;  стратегические информационные технологии.</a:t>
            </a:r>
          </a:p>
          <a:p>
            <a:pPr>
              <a:spcBef>
                <a:spcPct val="0"/>
              </a:spcBef>
            </a:pPr>
            <a:endParaRPr kumimoji="0" lang="ru-RU" sz="240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1656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kumimoji="0"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413189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ru-RU" smtClean="0"/>
              <a:t>Наряду с выполнением программы в области решения фундаментальных проблем физики высоких энергий Комплекс НИКА, обеспечивает возможность проведения инновационных разработок по целому ряду направлений науки и техники, и что крайне важно - образование. </a:t>
            </a:r>
          </a:p>
          <a:p>
            <a:endParaRPr lang="ru-RU" smtClean="0"/>
          </a:p>
          <a:p>
            <a:r>
              <a:rPr lang="ru-RU" smtClean="0"/>
              <a:t>При этом производимый продукт – новые знания и технологии - будет конкурентоспособным на внешних рынках в силу того, что создаваемый комплекс, по определению, будет концентратором интеллекта и активности. Мы организуем систему финансовой поддержки для молодых ученых и специалистов, участников РФЦ КП "NICA", способствующую развитию центра коллективного пользования как месту притяжения для молодых ученых, специалистов инженеров из стран-участниц проекта, и в первую очередь - из России.</a:t>
            </a:r>
          </a:p>
          <a:p>
            <a:r>
              <a:rPr lang="ru-RU" smtClean="0"/>
              <a:t> </a:t>
            </a:r>
          </a:p>
          <a:p>
            <a:r>
              <a:rPr lang="ru-RU" smtClean="0"/>
              <a:t>Все это может стать важным фактором обеспечения эффективной интеграции российского научно-технологического комплекса в глобальную мировую инновационную систему, подтверждения статуса России как мировой научной державы и, тем самым, фактором, влияющим на повышение устойчивого социально-экономического развития и безопасности Российской Федерации.</a:t>
            </a:r>
          </a:p>
          <a:p>
            <a:endParaRPr lang="ru-RU" smtClean="0"/>
          </a:p>
          <a:p>
            <a:r>
              <a:rPr lang="ru-RU" smtClean="0"/>
              <a:t>СПАСИБО за внимание !</a:t>
            </a:r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82D441E-2AD9-40CF-A518-38A3493EEBD3}" type="slidenum">
              <a:rPr lang="ru-RU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2239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4423AF-BF1D-4E63-ADBA-A6EFA0688C69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9220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0350" y="4343400"/>
            <a:ext cx="6408738" cy="4549775"/>
          </a:xfrm>
          <a:ln/>
        </p:spPr>
        <p:txBody>
          <a:bodyPr/>
          <a:lstStyle/>
          <a:p>
            <a:r>
              <a:rPr lang="ru-RU" dirty="0" smtClean="0">
                <a:latin typeface="Arial" pitchFamily="34" charset="0"/>
              </a:rPr>
              <a:t> В 1957 в Дубне был запущен легендарный Синхрофазотрон – в то время мировой рекордсмен по энергии– 10 </a:t>
            </a:r>
            <a:r>
              <a:rPr lang="ru-RU" dirty="0" err="1" smtClean="0">
                <a:latin typeface="Arial" pitchFamily="34" charset="0"/>
              </a:rPr>
              <a:t>гига</a:t>
            </a:r>
            <a:r>
              <a:rPr lang="ru-RU" dirty="0" smtClean="0">
                <a:latin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</a:rPr>
              <a:t>электроновольт</a:t>
            </a:r>
            <a:r>
              <a:rPr lang="ru-RU" dirty="0" smtClean="0">
                <a:latin typeface="Arial" pitchFamily="34" charset="0"/>
              </a:rPr>
              <a:t>. То есть в 10 раз больше массы ускоряемых протонов. Началась эра ускорительной физики высоких энергий, передовой фронт которой сегодня находится в ЦЕРН на Большом </a:t>
            </a:r>
            <a:r>
              <a:rPr lang="ru-RU" dirty="0" err="1" smtClean="0">
                <a:latin typeface="Arial" pitchFamily="34" charset="0"/>
              </a:rPr>
              <a:t>адронном</a:t>
            </a:r>
            <a:r>
              <a:rPr lang="ru-RU" dirty="0" smtClean="0">
                <a:latin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</a:rPr>
              <a:t>коллайдере</a:t>
            </a:r>
            <a:r>
              <a:rPr lang="ru-RU" dirty="0" smtClean="0">
                <a:latin typeface="Arial" pitchFamily="34" charset="0"/>
              </a:rPr>
              <a:t>. </a:t>
            </a:r>
          </a:p>
          <a:p>
            <a:r>
              <a:rPr lang="ru-RU" dirty="0" smtClean="0">
                <a:latin typeface="Arial" pitchFamily="34" charset="0"/>
              </a:rPr>
              <a:t>70 лет назад руководитель этого проекта академик Векслер открыл принцип автофазировки, </a:t>
            </a:r>
            <a:r>
              <a:rPr lang="ru-RU" dirty="0" err="1" smtClean="0">
                <a:latin typeface="Arial" pitchFamily="34" charset="0"/>
              </a:rPr>
              <a:t>лежащеий</a:t>
            </a:r>
            <a:r>
              <a:rPr lang="ru-RU" dirty="0" smtClean="0">
                <a:latin typeface="Arial" pitchFamily="34" charset="0"/>
              </a:rPr>
              <a:t> в основе работы всех ускорителей высоких энергий, В 1993 году в сложнейшее время для России под руководством академика </a:t>
            </a:r>
            <a:r>
              <a:rPr lang="ru-RU" dirty="0" err="1" smtClean="0">
                <a:latin typeface="Arial" pitchFamily="34" charset="0"/>
              </a:rPr>
              <a:t>Балдина</a:t>
            </a:r>
            <a:r>
              <a:rPr lang="ru-RU" dirty="0" smtClean="0">
                <a:latin typeface="Arial" pitchFamily="34" charset="0"/>
              </a:rPr>
              <a:t> был построен первый в России и второй в Европе СП ускоритель.</a:t>
            </a:r>
          </a:p>
          <a:p>
            <a:r>
              <a:rPr lang="ru-RU" dirty="0" smtClean="0">
                <a:latin typeface="Arial" pitchFamily="34" charset="0"/>
              </a:rPr>
              <a:t> В ОИЯИ были разработаны уникальные технологии, «</a:t>
            </a:r>
            <a:r>
              <a:rPr lang="ru-RU" dirty="0" err="1" smtClean="0">
                <a:latin typeface="Arial" pitchFamily="34" charset="0"/>
              </a:rPr>
              <a:t>дубненских</a:t>
            </a:r>
            <a:r>
              <a:rPr lang="ru-RU" dirty="0" smtClean="0">
                <a:latin typeface="Arial" pitchFamily="34" charset="0"/>
              </a:rPr>
              <a:t>» магнитов, которые сегодня востребованы во многих мировых центрах. Используя эти технологии мы строим ускорительный комплекс </a:t>
            </a:r>
            <a:r>
              <a:rPr lang="en-US" dirty="0" smtClean="0">
                <a:latin typeface="Arial" pitchFamily="34" charset="0"/>
              </a:rPr>
              <a:t>NICA</a:t>
            </a:r>
            <a:r>
              <a:rPr lang="ru-RU" dirty="0" smtClean="0">
                <a:latin typeface="Arial" pitchFamily="34" charset="0"/>
              </a:rPr>
              <a:t> – </a:t>
            </a:r>
            <a:r>
              <a:rPr lang="en-US" dirty="0" err="1" smtClean="0">
                <a:latin typeface="Arial" pitchFamily="34" charset="0"/>
              </a:rPr>
              <a:t>Nuclotron</a:t>
            </a:r>
            <a:r>
              <a:rPr lang="en-US" dirty="0" smtClean="0">
                <a:latin typeface="Arial" pitchFamily="34" charset="0"/>
              </a:rPr>
              <a:t> based Ion Collider facility</a:t>
            </a:r>
            <a:r>
              <a:rPr lang="ru-RU" dirty="0" smtClean="0">
                <a:latin typeface="Arial" pitchFamily="34" charset="0"/>
              </a:rPr>
              <a:t>, пуск которого запланирован на 2020 год.</a:t>
            </a:r>
          </a:p>
          <a:p>
            <a:pPr algn="just" eaLnBrk="1" hangingPunct="1"/>
            <a:endParaRPr lang="ru-RU" dirty="0" smtClean="0">
              <a:latin typeface="Arial" pitchFamily="34" charset="0"/>
              <a:sym typeface="Times New Roman" pitchFamily="18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4C85C-4571-4799-9511-FD0F39794675}" type="slidenum">
              <a:rPr lang="ru-RU">
                <a:solidFill>
                  <a:srgbClr val="000000"/>
                </a:solidFill>
              </a:rPr>
              <a:pPr/>
              <a:t>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6258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ru-RU"/>
              <a:t>V.Kekelidze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11B6F05-1F67-41A7-A28F-21C8D4D447EA}" type="datetime1">
              <a:rPr lang="ru-RU"/>
              <a:pPr/>
              <a:t>25.05.2015</a:t>
            </a:fld>
            <a:endParaRPr lang="ru-RU"/>
          </a:p>
        </p:txBody>
      </p:sp>
      <p:sp>
        <p:nvSpPr>
          <p:cNvPr id="225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975CC6-B9C4-47A9-8366-3A96EF465180}" type="slidenum">
              <a:rPr lang="ru-RU"/>
              <a:pPr/>
              <a:t>4</a:t>
            </a:fld>
            <a:endParaRPr lang="ru-RU"/>
          </a:p>
        </p:txBody>
      </p:sp>
      <p:sp>
        <p:nvSpPr>
          <p:cNvPr id="225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ru-RU" sz="1400" dirty="0" smtClean="0">
                <a:latin typeface="Arial" pitchFamily="34" charset="0"/>
              </a:rPr>
              <a:t>Главная задача </a:t>
            </a:r>
            <a:r>
              <a:rPr lang="ru-RU" sz="1400" dirty="0" err="1" smtClean="0">
                <a:latin typeface="Arial" pitchFamily="34" charset="0"/>
              </a:rPr>
              <a:t>ускорительно-экспериментального</a:t>
            </a:r>
            <a:r>
              <a:rPr lang="ru-RU" sz="1400" dirty="0" smtClean="0">
                <a:latin typeface="Arial" pitchFamily="34" charset="0"/>
              </a:rPr>
              <a:t> комплекса </a:t>
            </a:r>
            <a:r>
              <a:rPr lang="en-US" sz="1400" dirty="0" smtClean="0">
                <a:latin typeface="Arial" pitchFamily="34" charset="0"/>
              </a:rPr>
              <a:t>NICA</a:t>
            </a:r>
            <a:r>
              <a:rPr lang="ru-RU" sz="1400" dirty="0" smtClean="0">
                <a:latin typeface="Arial" pitchFamily="34" charset="0"/>
              </a:rPr>
              <a:t> –изучение фазовых переходов ядерной материи в условиях ее экстремально больших плотностей.</a:t>
            </a:r>
          </a:p>
          <a:p>
            <a:r>
              <a:rPr lang="ru-RU" sz="1400" dirty="0" smtClean="0">
                <a:latin typeface="Arial" pitchFamily="34" charset="0"/>
              </a:rPr>
              <a:t>Их можно сопоставить с термодинамическими фазами воды</a:t>
            </a:r>
            <a:r>
              <a:rPr lang="en-US" sz="1400" dirty="0" smtClean="0">
                <a:latin typeface="Arial" pitchFamily="34" charset="0"/>
              </a:rPr>
              <a:t>. </a:t>
            </a:r>
            <a:r>
              <a:rPr lang="ru-RU" sz="1400" dirty="0" smtClean="0">
                <a:latin typeface="Arial" pitchFamily="34" charset="0"/>
              </a:rPr>
              <a:t>Мы хорошо знаем при каких температурах и давлениях  вода переходит в лед, или пар.</a:t>
            </a:r>
          </a:p>
          <a:p>
            <a:r>
              <a:rPr lang="ru-RU" sz="1400" dirty="0" smtClean="0">
                <a:latin typeface="Arial" pitchFamily="34" charset="0"/>
              </a:rPr>
              <a:t>А вот фазовые переходы ядерной материи практически не изучены. Нам известно, что протоны и нейтроны, составляющие основу нашей материи,  при очень больших энергиях проявляются в виде составляющих их кварков, и </a:t>
            </a:r>
            <a:r>
              <a:rPr lang="ru-RU" sz="1400" dirty="0" err="1" smtClean="0">
                <a:latin typeface="Arial" pitchFamily="34" charset="0"/>
              </a:rPr>
              <a:t>глюонов</a:t>
            </a:r>
            <a:r>
              <a:rPr lang="ru-RU" sz="1400" dirty="0" smtClean="0">
                <a:latin typeface="Arial" pitchFamily="34" charset="0"/>
              </a:rPr>
              <a:t>, связывающих эти кварки между собой.  Однако энергии, необходимые для наблюдения критической точки и фазовых переходов</a:t>
            </a:r>
            <a:r>
              <a:rPr lang="en-US" sz="1400" dirty="0" smtClean="0">
                <a:latin typeface="Arial" pitchFamily="34" charset="0"/>
              </a:rPr>
              <a:t> п</a:t>
            </a:r>
            <a:r>
              <a:rPr lang="ru-RU" sz="1400" dirty="0" err="1" smtClean="0">
                <a:latin typeface="Arial" pitchFamily="34" charset="0"/>
              </a:rPr>
              <a:t>ри</a:t>
            </a:r>
            <a:r>
              <a:rPr lang="ru-RU" sz="1400" dirty="0" smtClean="0">
                <a:latin typeface="Arial" pitchFamily="34" charset="0"/>
              </a:rPr>
              <a:t> </a:t>
            </a:r>
            <a:r>
              <a:rPr lang="ru-RU" sz="1400" dirty="0" err="1" smtClean="0">
                <a:latin typeface="Arial" pitchFamily="34" charset="0"/>
              </a:rPr>
              <a:t>большх</a:t>
            </a:r>
            <a:r>
              <a:rPr lang="ru-RU" sz="1400" dirty="0" smtClean="0">
                <a:latin typeface="Arial" pitchFamily="34" charset="0"/>
              </a:rPr>
              <a:t> плотностях, трудно рассчитать.</a:t>
            </a:r>
          </a:p>
          <a:p>
            <a:endParaRPr lang="en-US" sz="14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7134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Arial" pitchFamily="34" charset="0"/>
              </a:rPr>
              <a:t>На этом слайде приведена общая картина действующих и строящихся ускорителей для тяжелых ионов. Показаны диапазоны энергий дя них.</a:t>
            </a:r>
          </a:p>
          <a:p>
            <a:r>
              <a:rPr lang="ru-RU" smtClean="0">
                <a:latin typeface="Arial" pitchFamily="34" charset="0"/>
              </a:rPr>
              <a:t>Шкала энергий пересчитана в систему центра масс для столкновений ядер золота. Светимости коллайдеров от 10 </a:t>
            </a:r>
            <a:r>
              <a:rPr lang="ru-RU" baseline="30000" smtClean="0">
                <a:latin typeface="Arial" pitchFamily="34" charset="0"/>
              </a:rPr>
              <a:t>23</a:t>
            </a:r>
            <a:r>
              <a:rPr lang="ru-RU" smtClean="0">
                <a:latin typeface="Arial" pitchFamily="34" charset="0"/>
              </a:rPr>
              <a:t> до 10</a:t>
            </a:r>
            <a:r>
              <a:rPr lang="ru-RU" baseline="30000" smtClean="0">
                <a:latin typeface="Arial" pitchFamily="34" charset="0"/>
              </a:rPr>
              <a:t>27</a:t>
            </a:r>
            <a:r>
              <a:rPr lang="ru-RU" smtClean="0">
                <a:latin typeface="Arial" pitchFamily="34" charset="0"/>
              </a:rPr>
              <a:t> указаны цветовой гаммой</a:t>
            </a:r>
            <a:endParaRPr lang="en-US" smtClean="0">
              <a:latin typeface="Arial" pitchFamily="34" charset="0"/>
            </a:endParaRPr>
          </a:p>
          <a:p>
            <a:r>
              <a:rPr lang="en-US" smtClean="0">
                <a:latin typeface="Arial" pitchFamily="34" charset="0"/>
              </a:rPr>
              <a:t>- </a:t>
            </a:r>
            <a:r>
              <a:rPr lang="ru-RU" smtClean="0">
                <a:latin typeface="Arial" pitchFamily="34" charset="0"/>
              </a:rPr>
              <a:t>красно-желтой. Экспериметы с фиксированной мишенью обозначены фиолетовым.</a:t>
            </a:r>
          </a:p>
          <a:p>
            <a:r>
              <a:rPr lang="ru-RU" smtClean="0">
                <a:latin typeface="Arial" pitchFamily="34" charset="0"/>
              </a:rPr>
              <a:t>Для того, чтобы попасть в интересную область энергий, в БНЛ принята программа на пониженние энергии коллайдера, требующая его  модернизации. Это необходимо для минимизации потерь светимости, которая в любом случае будет на несколько порядков ниже, чем на </a:t>
            </a:r>
            <a:r>
              <a:rPr lang="en-US" smtClean="0">
                <a:latin typeface="Arial" pitchFamily="34" charset="0"/>
              </a:rPr>
              <a:t>NICA</a:t>
            </a:r>
            <a:r>
              <a:rPr lang="ru-RU" smtClean="0">
                <a:latin typeface="Arial" pitchFamily="34" charset="0"/>
              </a:rPr>
              <a:t> .</a:t>
            </a:r>
          </a:p>
          <a:p>
            <a:endParaRPr lang="en-US" smtClean="0">
              <a:latin typeface="Arial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863A23-EE2D-49E8-B0BC-D772B1DF92B6}" type="slidenum">
              <a:rPr lang="ru-RU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0962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8990013" y="-6049963"/>
            <a:ext cx="17980026" cy="13485813"/>
          </a:xfrm>
          <a:ln/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>
          <a:xfrm>
            <a:off x="620713" y="4343400"/>
            <a:ext cx="5688012" cy="411321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dirty="0">
                <a:ea typeface="ＭＳ Ｐゴシック" charset="0"/>
                <a:cs typeface="ＭＳ Ｐゴシック" charset="0"/>
              </a:rPr>
              <a:t>На этом слайде приведен неполный список центров уже участвующих в проекте.</a:t>
            </a:r>
          </a:p>
          <a:p>
            <a:r>
              <a:rPr lang="ru-RU" dirty="0">
                <a:ea typeface="ＭＳ Ｐゴシック" charset="0"/>
                <a:cs typeface="ＭＳ Ｐゴシック" charset="0"/>
              </a:rPr>
              <a:t>Подписаны международные соглашения о сотрудничестве с Германией, США, Китаем, ЮАР и </a:t>
            </a:r>
            <a:r>
              <a:rPr lang="ru-RU" dirty="0" err="1">
                <a:ea typeface="ＭＳ Ｐゴシック" charset="0"/>
                <a:cs typeface="ＭＳ Ｐゴシック" charset="0"/>
              </a:rPr>
              <a:t>ЦЕРНом</a:t>
            </a:r>
            <a:r>
              <a:rPr lang="ru-RU" dirty="0"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ru-RU" dirty="0">
                <a:ea typeface="ＭＳ Ｐゴシック" charset="0"/>
                <a:cs typeface="ＭＳ Ｐゴシック" charset="0"/>
              </a:rPr>
              <a:t>В </a:t>
            </a:r>
            <a:r>
              <a:rPr lang="ru-RU" dirty="0" err="1">
                <a:ea typeface="ＭＳ Ｐゴシック" charset="0"/>
                <a:cs typeface="ＭＳ Ｐゴシック" charset="0"/>
              </a:rPr>
              <a:t>поготовку</a:t>
            </a:r>
            <a:r>
              <a:rPr lang="ru-RU" dirty="0">
                <a:ea typeface="ＭＳ Ｐゴシック" charset="0"/>
                <a:cs typeface="ＭＳ Ｐゴシック" charset="0"/>
              </a:rPr>
              <a:t> т.н. «Белой книги»  - развитие научной программы </a:t>
            </a:r>
            <a:r>
              <a:rPr lang="en-US" dirty="0">
                <a:ea typeface="ＭＳ Ｐゴシック" charset="0"/>
                <a:cs typeface="ＭＳ Ｐゴシック" charset="0"/>
              </a:rPr>
              <a:t>NICA</a:t>
            </a:r>
            <a:r>
              <a:rPr lang="ru-RU" dirty="0">
                <a:ea typeface="ＭＳ Ｐゴシック" charset="0"/>
                <a:cs typeface="ＭＳ Ｐゴシック" charset="0"/>
              </a:rPr>
              <a:t>,</a:t>
            </a:r>
          </a:p>
          <a:p>
            <a:r>
              <a:rPr lang="ru-RU" dirty="0">
                <a:ea typeface="ＭＳ Ｐゴシック" charset="0"/>
                <a:cs typeface="ＭＳ Ｐゴシック" charset="0"/>
              </a:rPr>
              <a:t>внесли свои предложения </a:t>
            </a:r>
            <a:r>
              <a:rPr lang="ru-RU" dirty="0" smtClean="0">
                <a:ea typeface="ＭＳ Ｐゴシック" charset="0"/>
                <a:cs typeface="ＭＳ Ｐゴシック" charset="0"/>
              </a:rPr>
              <a:t>более 200 </a:t>
            </a:r>
            <a:r>
              <a:rPr lang="ru-RU" dirty="0">
                <a:ea typeface="ＭＳ Ｐゴシック" charset="0"/>
                <a:cs typeface="ＭＳ Ｐゴシック" charset="0"/>
              </a:rPr>
              <a:t>ученых из  24-х стран.</a:t>
            </a:r>
          </a:p>
          <a:p>
            <a:pPr algn="just" eaLnBrk="1" hangingPunct="1">
              <a:spcBef>
                <a:spcPct val="0"/>
              </a:spcBef>
            </a:pPr>
            <a:endParaRPr lang="ru-RU" sz="1400" dirty="0">
              <a:ea typeface="ＭＳ Ｐゴシック" charset="0"/>
              <a:cs typeface="Arial" charset="0"/>
            </a:endParaRPr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DB2394C9-7053-CB46-AABB-F11AB8729F5B}" type="slidenum">
              <a:rPr lang="ru-RU" sz="1200">
                <a:solidFill>
                  <a:srgbClr val="000000"/>
                </a:solidFill>
              </a:rPr>
              <a:pPr eaLnBrk="1" hangingPunct="1"/>
              <a:t>7</a:t>
            </a:fld>
            <a:endParaRPr lang="ru-R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3092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2D380-2519-458A-8AAD-4004EE504521}" type="slidenum">
              <a:rPr lang="en-US"/>
              <a:pPr/>
              <a:t>9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Arial" pitchFamily="34" charset="0"/>
              </a:rPr>
              <a:t>Основные этапы создания комплекса  </a:t>
            </a:r>
            <a:r>
              <a:rPr lang="en-US" smtClean="0">
                <a:latin typeface="Arial" pitchFamily="34" charset="0"/>
              </a:rPr>
              <a:t>NICA</a:t>
            </a:r>
            <a:endParaRPr lang="ru-RU" smtClean="0">
              <a:latin typeface="Arial" pitchFamily="34" charset="0"/>
            </a:endParaRPr>
          </a:p>
          <a:p>
            <a:r>
              <a:rPr lang="ru-RU" smtClean="0">
                <a:latin typeface="Arial" pitchFamily="34" charset="0"/>
              </a:rPr>
              <a:t>в 2010 году утвержден проект NICA и завершен </a:t>
            </a:r>
            <a:r>
              <a:rPr lang="ru-RU" i="1" smtClean="0">
                <a:latin typeface="Arial" pitchFamily="34" charset="0"/>
              </a:rPr>
              <a:t>I этап модернизации Нуклотрона, </a:t>
            </a:r>
            <a:r>
              <a:rPr lang="ru-RU" smtClean="0">
                <a:latin typeface="Arial" pitchFamily="34" charset="0"/>
              </a:rPr>
              <a:t>начаты работы по ускорительному комплексу  и многоцелевому детектору MPD (MultiPurpose Detector) , которые завершатся в 2019.</a:t>
            </a:r>
          </a:p>
          <a:p>
            <a:r>
              <a:rPr lang="ru-RU" smtClean="0">
                <a:latin typeface="Arial" pitchFamily="34" charset="0"/>
              </a:rPr>
              <a:t>С 2012 года готовится эксперимент с фиксированной мишенью - детектор BM@N</a:t>
            </a:r>
            <a:r>
              <a:rPr lang="en-US" smtClean="0">
                <a:latin typeface="Arial" pitchFamily="34" charset="0"/>
              </a:rPr>
              <a:t>, </a:t>
            </a:r>
            <a:r>
              <a:rPr lang="ru-RU" smtClean="0">
                <a:latin typeface="Arial" pitchFamily="34" charset="0"/>
              </a:rPr>
              <a:t>первые результаты с которого ожидаются в  2017  	</a:t>
            </a:r>
          </a:p>
          <a:p>
            <a:r>
              <a:rPr lang="ru-RU" smtClean="0">
                <a:latin typeface="Arial" pitchFamily="34" charset="0"/>
              </a:rPr>
              <a:t>- Идет подготовка проекта Spin Physics Detector (SPD)</a:t>
            </a:r>
          </a:p>
          <a:p>
            <a:r>
              <a:rPr lang="ru-RU" smtClean="0">
                <a:latin typeface="Arial" pitchFamily="34" charset="0"/>
              </a:rPr>
              <a:t> 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9124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8990013" y="-6049963"/>
            <a:ext cx="17980026" cy="134858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319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4423AF-BF1D-4E63-ADBA-A6EFA0688C6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9831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3304B-DB0D-4341-BEC7-9D210F4831F5}" type="datetimeFigureOut">
              <a:rPr lang="en-US"/>
              <a:pPr/>
              <a:t>5/25/2015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C1DB5D-4FA8-413A-BD37-858583A6A7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718826-A24E-48D2-8125-312D66B133C7}" type="datetimeFigureOut">
              <a:rPr lang="en-US"/>
              <a:pPr/>
              <a:t>5/25/2015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A7B2A-4AB5-4AD5-9C8F-838AE8E2A6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88F348-B619-4D57-B866-7807EB654078}" type="datetimeFigureOut">
              <a:rPr lang="en-US"/>
              <a:pPr/>
              <a:t>5/25/2015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C7CA4-EBD0-46B5-9DB7-3EFE79417E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Calibri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August 8, 2013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V.Kekelidze,  mega-science workshop, Dubna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6D2B2F4-A00D-4F0F-AE28-1671D92117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6A312A-FC08-4FC2-A435-CC0051EC0522}" type="datetimeFigureOut">
              <a:rPr lang="en-US"/>
              <a:pPr/>
              <a:t>5/25/2015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5B1B6-CD33-43BC-87CA-B68CCCD776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E281C6-82B0-4BCB-BC41-9B711AD909FC}" type="datetimeFigureOut">
              <a:rPr lang="en-US"/>
              <a:pPr/>
              <a:t>5/25/2015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561B9-AB3D-4058-9A6C-9F82336685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66A961-8AE2-4685-9510-B40A956CCE2D}" type="datetimeFigureOut">
              <a:rPr lang="en-US"/>
              <a:pPr/>
              <a:t>5/25/2015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3C468A-1C1F-455A-99DA-8887C879E3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256AB5-AFFA-4D0D-BF26-31A1FC400508}" type="datetimeFigureOut">
              <a:rPr lang="en-US"/>
              <a:pPr/>
              <a:t>5/25/2015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D332F-6015-4632-AFFC-AEE0783257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81480E-115B-4E21-96DA-DEE97D1F4FC9}" type="datetimeFigureOut">
              <a:rPr lang="en-US"/>
              <a:pPr/>
              <a:t>5/25/2015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A740B-A79E-4F79-B638-9A673EDFD5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7353BC-A5FB-4821-AFAB-CCDB4AA0A8E9}" type="datetimeFigureOut">
              <a:rPr lang="en-US"/>
              <a:pPr/>
              <a:t>5/25/2015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86CDB-404B-439F-A147-43AA44FC63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7CBC2D-02C9-48EA-9A3D-5BBC1A065A73}" type="datetimeFigureOut">
              <a:rPr lang="en-US"/>
              <a:pPr/>
              <a:t>5/25/2015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FB2DF-430E-4856-83A7-136F912844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7AFAF8-A692-4406-BC72-3F692A6D9647}" type="datetimeFigureOut">
              <a:rPr lang="en-US"/>
              <a:pPr/>
              <a:t>5/25/2015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EF974A-B374-421E-A283-97253E746B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9ABBB8D3-A802-42CA-BC20-F0C3F2AFA3D9}" type="datetimeFigureOut">
              <a:rPr lang="en-US"/>
              <a:pPr/>
              <a:t>5/25/2015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23623D63-609D-46C7-938C-9519D80FB20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  <p:sldLayoutId id="2147484239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Arial" charset="0"/>
          <a:cs typeface="Arial" panose="020B0604020202020204" pitchFamily="34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Arial" charset="0"/>
          <a:cs typeface="Arial" panose="020B0604020202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Arial" charset="0"/>
          <a:cs typeface="Arial" panose="020B0604020202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Arial" charset="0"/>
          <a:cs typeface="Arial" panose="020B0604020202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Arial" charset="0"/>
          <a:cs typeface="Arial" panose="020B0604020202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kumimoji="1" sz="21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umimoji="1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Arial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eg"/><Relationship Id="rId7" Type="http://schemas.openxmlformats.org/officeDocument/2006/relationships/hyperlink" Target="http://webvision.med.utah.edu/imageswv/pupil.jpe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1.png"/><Relationship Id="rId4" Type="http://schemas.openxmlformats.org/officeDocument/2006/relationships/image" Target="../media/image36.jpe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51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2"/>
          <p:cNvSpPr txBox="1">
            <a:spLocks noChangeArrowheads="1"/>
          </p:cNvSpPr>
          <p:nvPr/>
        </p:nvSpPr>
        <p:spPr bwMode="auto">
          <a:xfrm>
            <a:off x="304800" y="1824070"/>
            <a:ext cx="8534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2400" b="1" dirty="0" smtClean="0"/>
          </a:p>
          <a:p>
            <a:pPr algn="ctr" eaLnBrk="1" hangingPunct="1"/>
            <a:r>
              <a:rPr lang="ru-RU" sz="2400" b="1" dirty="0" err="1" smtClean="0"/>
              <a:t>Мегапроект</a:t>
            </a:r>
            <a:r>
              <a:rPr lang="ru-RU" sz="2400" b="1" dirty="0" smtClean="0"/>
              <a:t> </a:t>
            </a:r>
            <a:r>
              <a:rPr lang="en-US" sz="2400" b="1" dirty="0" smtClean="0"/>
              <a:t>NICA</a:t>
            </a:r>
            <a:r>
              <a:rPr lang="ru-RU" sz="2400" b="1" dirty="0" smtClean="0"/>
              <a:t>  </a:t>
            </a:r>
          </a:p>
          <a:p>
            <a:pPr algn="ctr" eaLnBrk="1" hangingPunct="1"/>
            <a:r>
              <a:rPr lang="ru-RU" sz="2400" b="1" dirty="0" smtClean="0"/>
              <a:t>(</a:t>
            </a:r>
            <a:r>
              <a:rPr lang="en-US" sz="2400" b="1" dirty="0" err="1" smtClean="0">
                <a:solidFill>
                  <a:srgbClr val="FF0000"/>
                </a:solidFill>
              </a:rPr>
              <a:t>N</a:t>
            </a:r>
            <a:r>
              <a:rPr lang="en-US" sz="2400" b="1" dirty="0" err="1" smtClean="0"/>
              <a:t>uclotron</a:t>
            </a:r>
            <a:r>
              <a:rPr lang="en-US" sz="2400" b="1" dirty="0" smtClean="0"/>
              <a:t> based </a:t>
            </a:r>
            <a:r>
              <a:rPr lang="en-US" sz="2400" b="1" dirty="0" smtClean="0">
                <a:solidFill>
                  <a:srgbClr val="FF0000"/>
                </a:solidFill>
              </a:rPr>
              <a:t>I</a:t>
            </a:r>
            <a:r>
              <a:rPr lang="en-US" sz="2400" b="1" dirty="0" smtClean="0"/>
              <a:t>on </a:t>
            </a:r>
            <a:r>
              <a:rPr lang="en-US" sz="2400" b="1" dirty="0" smtClean="0">
                <a:solidFill>
                  <a:srgbClr val="FF0000"/>
                </a:solidFill>
              </a:rPr>
              <a:t>C</a:t>
            </a:r>
            <a:r>
              <a:rPr lang="en-US" sz="2400" b="1" dirty="0" smtClean="0"/>
              <a:t>ollider </a:t>
            </a:r>
            <a:r>
              <a:rPr lang="en-US" sz="2400" b="1" dirty="0" err="1" smtClean="0"/>
              <a:t>f</a:t>
            </a:r>
            <a:r>
              <a:rPr lang="en-US" sz="2400" b="1" dirty="0" err="1" smtClean="0">
                <a:solidFill>
                  <a:srgbClr val="FF0000"/>
                </a:solidFill>
              </a:rPr>
              <a:t>A</a:t>
            </a:r>
            <a:r>
              <a:rPr lang="en-US" sz="2400" b="1" dirty="0" err="1" smtClean="0"/>
              <a:t>cility</a:t>
            </a:r>
            <a:r>
              <a:rPr lang="en-US" sz="2400" b="1" dirty="0" smtClean="0"/>
              <a:t>) </a:t>
            </a:r>
            <a:endParaRPr lang="ru-RU" sz="2400" b="1" dirty="0" smtClean="0"/>
          </a:p>
          <a:p>
            <a:pPr algn="ctr" eaLnBrk="1" hangingPunct="1"/>
            <a:r>
              <a:rPr lang="ru-RU" sz="2400" b="1" dirty="0" smtClean="0"/>
              <a:t>в ОИЯИ</a:t>
            </a:r>
          </a:p>
          <a:p>
            <a:pPr algn="ctr" eaLnBrk="1" hangingPunct="1"/>
            <a:endParaRPr lang="ru-RU" sz="2400" b="1" dirty="0"/>
          </a:p>
          <a:p>
            <a:pPr algn="ctr" eaLnBrk="1" hangingPunct="1"/>
            <a:r>
              <a:rPr lang="ru-RU" sz="2400" b="1" dirty="0" smtClean="0"/>
              <a:t>Научная </a:t>
            </a:r>
            <a:r>
              <a:rPr lang="ru-RU" sz="2400" b="1" dirty="0"/>
              <a:t>инфраструктура в области</a:t>
            </a:r>
            <a:r>
              <a:rPr lang="en-US" sz="2400" b="1" dirty="0"/>
              <a:t> </a:t>
            </a:r>
            <a:r>
              <a:rPr lang="ru-RU" sz="2400" b="1" dirty="0" smtClean="0"/>
              <a:t>и </a:t>
            </a:r>
            <a:r>
              <a:rPr lang="ru-RU" sz="2400" b="1" dirty="0"/>
              <a:t>прикладных исследований </a:t>
            </a:r>
          </a:p>
          <a:p>
            <a:pPr algn="ctr" eaLnBrk="1" hangingPunct="1"/>
            <a:endParaRPr lang="en-US" sz="2400" b="1" dirty="0"/>
          </a:p>
        </p:txBody>
      </p:sp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3210719" y="4501726"/>
            <a:ext cx="27225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000" i="1" dirty="0" smtClean="0">
                <a:cs typeface="Arial" pitchFamily="34" charset="0"/>
              </a:rPr>
              <a:t>А.В. Бутенко</a:t>
            </a:r>
            <a:endParaRPr lang="ru-RU" sz="2000" i="1" dirty="0">
              <a:cs typeface="Arial" pitchFamily="34" charset="0"/>
            </a:endParaRPr>
          </a:p>
          <a:p>
            <a:pPr algn="ctr" eaLnBrk="1" hangingPunct="1"/>
            <a:r>
              <a:rPr lang="ru-RU" sz="2000" i="1" dirty="0" smtClean="0">
                <a:cs typeface="Arial" pitchFamily="34" charset="0"/>
              </a:rPr>
              <a:t>26 мая 2015</a:t>
            </a:r>
            <a:endParaRPr lang="en-US" sz="2000" i="1" dirty="0"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409979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42109" y="6251857"/>
            <a:ext cx="72597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000" i="1" dirty="0" smtClean="0">
                <a:cs typeface="Arial" pitchFamily="34" charset="0"/>
              </a:rPr>
              <a:t>Объединенный институт ядерных исследований, Дубна</a:t>
            </a:r>
            <a:endParaRPr lang="en-US" sz="2000" i="1" dirty="0">
              <a:cs typeface="Arial" pitchFamily="34" charset="0"/>
            </a:endParaRPr>
          </a:p>
        </p:txBody>
      </p:sp>
      <p:pic>
        <p:nvPicPr>
          <p:cNvPr id="7" name="Picture 4" descr="JIN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7164" y="4488313"/>
            <a:ext cx="1688812" cy="156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ICA-Logo_4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370" y="4960572"/>
            <a:ext cx="201612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3" descr="NICA_header_blue.t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0" name="Рисунок 3" descr="вид диагональный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36764" y="1340531"/>
            <a:ext cx="7632700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2" name="Прямоугольник 58"/>
          <p:cNvSpPr>
            <a:spLocks noChangeArrowheads="1"/>
          </p:cNvSpPr>
          <p:nvPr/>
        </p:nvSpPr>
        <p:spPr bwMode="auto">
          <a:xfrm>
            <a:off x="331788" y="190500"/>
            <a:ext cx="85836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chemeClr val="tx2"/>
                </a:solidFill>
                <a:ea typeface="MS PGothic" pitchFamily="34" charset="-128"/>
              </a:rPr>
              <a:t>Сверхпроводящие  магниты, сборка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</a:rPr>
              <a:t>и</a:t>
            </a:r>
            <a:r>
              <a:rPr lang="ru-RU" sz="2400" b="1" dirty="0" smtClean="0">
                <a:solidFill>
                  <a:schemeClr val="tx2"/>
                </a:solidFill>
                <a:ea typeface="MS PGothic" pitchFamily="34" charset="-128"/>
              </a:rPr>
              <a:t> испытания</a:t>
            </a:r>
          </a:p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 dirty="0" smtClean="0">
                <a:solidFill>
                  <a:srgbClr val="FF0000"/>
                </a:solidFill>
              </a:rPr>
              <a:t>кооперация с центрами Германии, </a:t>
            </a:r>
            <a:endParaRPr lang="en-US" sz="2400" i="1" dirty="0" smtClean="0">
              <a:solidFill>
                <a:srgbClr val="FF0000"/>
              </a:solidFill>
            </a:endParaRPr>
          </a:p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 dirty="0" smtClean="0">
                <a:solidFill>
                  <a:srgbClr val="FF0000"/>
                </a:solidFill>
              </a:rPr>
              <a:t>проект </a:t>
            </a:r>
            <a:r>
              <a:rPr lang="en-US" sz="2400" i="1" dirty="0" smtClean="0">
                <a:solidFill>
                  <a:srgbClr val="FF0000"/>
                </a:solidFill>
              </a:rPr>
              <a:t>FAIR</a:t>
            </a:r>
            <a:r>
              <a:rPr lang="en-US" sz="2400" i="1" dirty="0" smtClean="0">
                <a:solidFill>
                  <a:srgbClr val="FF0000"/>
                </a:solidFill>
                <a:ea typeface="MS PGothic" pitchFamily="34" charset="-128"/>
              </a:rPr>
              <a:t> </a:t>
            </a:r>
            <a:endParaRPr lang="en-US" sz="2400" i="1" dirty="0">
              <a:solidFill>
                <a:srgbClr val="FF0000"/>
              </a:solidFill>
              <a:ea typeface="MS PGothic" pitchFamily="34" charset="-128"/>
            </a:endParaRPr>
          </a:p>
        </p:txBody>
      </p:sp>
      <p:pic>
        <p:nvPicPr>
          <p:cNvPr id="124936" name="Изображение 9" descr="P1090164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8876" y="1372143"/>
            <a:ext cx="7223125" cy="501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9" descr="IMG_2797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44010" y="1372003"/>
            <a:ext cx="7129462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IMG_2923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73977" y="1349134"/>
            <a:ext cx="77724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0526" y="2439966"/>
            <a:ext cx="9204526" cy="414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13542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7"/>
          <p:cNvGrpSpPr>
            <a:grpSpLocks/>
          </p:cNvGrpSpPr>
          <p:nvPr/>
        </p:nvGrpSpPr>
        <p:grpSpPr bwMode="auto">
          <a:xfrm>
            <a:off x="0" y="6180138"/>
            <a:ext cx="9144000" cy="673100"/>
            <a:chOff x="-1" y="6184986"/>
            <a:chExt cx="9144001" cy="673014"/>
          </a:xfrm>
        </p:grpSpPr>
        <p:cxnSp>
          <p:nvCxnSpPr>
            <p:cNvPr id="72" name="Straight Connector 5"/>
            <p:cNvCxnSpPr/>
            <p:nvPr/>
          </p:nvCxnSpPr>
          <p:spPr bwMode="auto">
            <a:xfrm>
              <a:off x="794800" y="64433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2780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452" y="6342501"/>
              <a:ext cx="503548" cy="249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Picture 4" descr="JIN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184986"/>
              <a:ext cx="724619" cy="67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Группа 1"/>
          <p:cNvGrpSpPr/>
          <p:nvPr/>
        </p:nvGrpSpPr>
        <p:grpSpPr>
          <a:xfrm>
            <a:off x="1" y="0"/>
            <a:ext cx="9143999" cy="406394"/>
            <a:chOff x="1" y="0"/>
            <a:chExt cx="9143999" cy="406394"/>
          </a:xfrm>
        </p:grpSpPr>
        <p:sp>
          <p:nvSpPr>
            <p:cNvPr id="32773" name="TextBox 11"/>
            <p:cNvSpPr txBox="1">
              <a:spLocks noChangeArrowheads="1"/>
            </p:cNvSpPr>
            <p:nvPr/>
          </p:nvSpPr>
          <p:spPr bwMode="auto">
            <a:xfrm>
              <a:off x="1" y="6320"/>
              <a:ext cx="9143999" cy="40007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ru-RU" altLang="ru-RU" sz="2000" b="1" i="1" dirty="0" smtClean="0">
                  <a:solidFill>
                    <a:srgbClr val="00076E"/>
                  </a:solidFill>
                  <a:latin typeface="Arial" pitchFamily="34" charset="0"/>
                  <a:ea typeface="MS PGothic" pitchFamily="34" charset="-128"/>
                </a:rPr>
                <a:t>Пучки Нуклотрона</a:t>
              </a:r>
              <a:endParaRPr lang="en-US" altLang="ru-RU" sz="2000" b="1" i="1" dirty="0">
                <a:solidFill>
                  <a:srgbClr val="00076E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2774" name="Rectangle 33"/>
            <p:cNvSpPr>
              <a:spLocks noChangeArrowheads="1"/>
            </p:cNvSpPr>
            <p:nvPr/>
          </p:nvSpPr>
          <p:spPr bwMode="auto">
            <a:xfrm>
              <a:off x="1" y="0"/>
              <a:ext cx="2143125" cy="40007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kumimoji="1" lang="en-US" altLang="ru-RU" sz="2000" b="1" dirty="0">
                  <a:solidFill>
                    <a:srgbClr val="FF0000"/>
                  </a:solidFill>
                  <a:sym typeface="Apple Chancery"/>
                </a:rPr>
                <a:t>NICA – </a:t>
              </a:r>
              <a:r>
                <a:rPr kumimoji="1" lang="ru-RU" altLang="ru-RU" sz="2000" b="1" dirty="0" smtClean="0">
                  <a:solidFill>
                    <a:srgbClr val="FF0000"/>
                  </a:solidFill>
                  <a:sym typeface="Apple Chancery"/>
                </a:rPr>
                <a:t>Стадия</a:t>
              </a:r>
              <a:r>
                <a:rPr kumimoji="1" lang="en-US" altLang="ru-RU" sz="2000" b="1" dirty="0" smtClean="0">
                  <a:solidFill>
                    <a:srgbClr val="FF0000"/>
                  </a:solidFill>
                  <a:sym typeface="Apple Chancery"/>
                </a:rPr>
                <a:t> </a:t>
              </a:r>
              <a:r>
                <a:rPr kumimoji="1" lang="en-US" altLang="ru-RU" sz="2000" b="1" dirty="0">
                  <a:solidFill>
                    <a:srgbClr val="FF0000"/>
                  </a:solidFill>
                  <a:sym typeface="Apple Chancery"/>
                </a:rPr>
                <a:t>I </a:t>
              </a:r>
            </a:p>
          </p:txBody>
        </p:sp>
      </p:grpSp>
      <p:graphicFrame>
        <p:nvGraphicFramePr>
          <p:cNvPr id="17" name="Group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56230199"/>
              </p:ext>
            </p:extLst>
          </p:nvPr>
        </p:nvGraphicFramePr>
        <p:xfrm>
          <a:off x="233740" y="778864"/>
          <a:ext cx="8658486" cy="4740234"/>
        </p:xfrm>
        <a:graphic>
          <a:graphicData uri="http://schemas.openxmlformats.org/drawingml/2006/table">
            <a:tbl>
              <a:tblPr/>
              <a:tblGrid>
                <a:gridCol w="2369957"/>
                <a:gridCol w="1766669"/>
                <a:gridCol w="1395328"/>
                <a:gridCol w="1574208"/>
                <a:gridCol w="116840"/>
                <a:gridCol w="1435484"/>
              </a:tblGrid>
              <a:tr h="365849"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solidFill>
                            <a:srgbClr val="0000CC"/>
                          </a:solidFill>
                        </a:rPr>
                        <a:t>Parameter</a:t>
                      </a:r>
                      <a:endParaRPr lang="ru-RU" sz="1800" b="1" i="1" dirty="0">
                        <a:solidFill>
                          <a:srgbClr val="0000CC"/>
                        </a:solidFill>
                      </a:endParaRPr>
                    </a:p>
                  </a:txBody>
                  <a:tcPr marT="45737" marB="4573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00CC"/>
                          </a:solidFill>
                        </a:rPr>
                        <a:t>Project (2017)</a:t>
                      </a:r>
                      <a:endParaRPr lang="ru-RU" sz="1800" b="1" i="1" dirty="0" smtClean="0">
                        <a:solidFill>
                          <a:srgbClr val="0000CC"/>
                        </a:solidFill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1439" marR="91439" marT="45728" marB="4572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800" b="1" i="1" dirty="0" smtClean="0">
                          <a:solidFill>
                            <a:srgbClr val="0000CC"/>
                          </a:solidFill>
                        </a:rPr>
                        <a:t>Achieved</a:t>
                      </a:r>
                      <a:endParaRPr lang="ru-RU" sz="1800" b="1" i="1" dirty="0">
                        <a:solidFill>
                          <a:srgbClr val="0000CC"/>
                        </a:solidFill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Поле в магнитах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, T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2.0 (B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 = 42.8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Tm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)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2.0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 dB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dt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, T/s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1.0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0.8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065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Энергия,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GeV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/u</a:t>
                      </a: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ионов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/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цикл</a:t>
                      </a: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Энергия,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GeV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/u</a:t>
                      </a: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ионов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/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цикл</a:t>
                      </a: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</a:tr>
              <a:tr h="35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Легкие ионы 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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d</a:t>
                      </a:r>
                      <a:endParaRPr kumimoji="0" lang="cs-CZ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6.0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5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10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5.6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1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10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</a:tr>
              <a:tr h="35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Тяжелые ионы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KRION-6T </a:t>
                      </a: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+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Booster</a:t>
                      </a:r>
                      <a:endParaRPr kumimoji="0" lang="cs-CZ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KRION-2</a:t>
                      </a:r>
                      <a:endParaRPr kumimoji="0" lang="cs-CZ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40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Ar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18+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4.9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10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3.5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6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56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26+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5.4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1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10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2.5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6</a:t>
                      </a: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124</a:t>
                      </a: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Xe</a:t>
                      </a:r>
                      <a:r>
                        <a:rPr kumimoji="0" lang="cs-CZ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48/42+</a:t>
                      </a: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9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1.5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3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197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Au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79+</a:t>
                      </a:r>
                      <a:endParaRPr kumimoji="0" lang="cs-CZ" sz="1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4.5</a:t>
                      </a: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9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---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---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2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Поялризованные</a:t>
                      </a:r>
                      <a:endParaRPr kumimoji="0" lang="cs-CZ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SPI </a:t>
                      </a: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«Сибирская змейка»</a:t>
                      </a:r>
                      <a:endParaRPr kumimoji="0" 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With POLARIS</a:t>
                      </a:r>
                      <a:endParaRPr kumimoji="0" lang="cs-CZ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26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p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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11.9</a:t>
                      </a: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1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10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---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---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2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d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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5.6</a:t>
                      </a: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1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10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T="45737" marB="4573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2.0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5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10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  <a:sym typeface="Symbol"/>
                        </a:rPr>
                        <a:t>8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L="91439" marR="91439" marT="45734" marB="4573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Рисунок 3" descr="Nuclotron_tunnel_201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527" y="450499"/>
            <a:ext cx="8659091" cy="572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8"/>
          <p:cNvSpPr>
            <a:spLocks/>
          </p:cNvSpPr>
          <p:nvPr/>
        </p:nvSpPr>
        <p:spPr bwMode="gray">
          <a:xfrm>
            <a:off x="60325" y="152400"/>
            <a:ext cx="8970963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/>
            <a:r>
              <a:rPr lang="ru-RU" sz="2400">
                <a:solidFill>
                  <a:srgbClr val="008000"/>
                </a:solidFill>
                <a:cs typeface="Arial" pitchFamily="34" charset="0"/>
              </a:rPr>
              <a:t>Использование пучков тяжелых ионов на комплексе </a:t>
            </a:r>
            <a:r>
              <a:rPr lang="en-US" sz="2400">
                <a:solidFill>
                  <a:srgbClr val="FF0000"/>
                </a:solidFill>
                <a:cs typeface="Arial" pitchFamily="34" charset="0"/>
              </a:rPr>
              <a:t>NICA</a:t>
            </a:r>
            <a:endParaRPr lang="ru-RU" sz="2400">
              <a:solidFill>
                <a:srgbClr val="FF0000"/>
              </a:solidFill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00025" y="763588"/>
          <a:ext cx="8763000" cy="5922518"/>
        </p:xfrm>
        <a:graphic>
          <a:graphicData uri="http://schemas.openxmlformats.org/drawingml/2006/table">
            <a:tbl>
              <a:tblPr/>
              <a:tblGrid>
                <a:gridCol w="2638425"/>
                <a:gridCol w="2924175"/>
                <a:gridCol w="3200400"/>
              </a:tblGrid>
              <a:tr h="1139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зона-1</a:t>
                      </a: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пучки низких энергий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ЛИНАК (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&lt; 5 </a:t>
                      </a: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МэВ/н)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66260" marR="6626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зона-2</a:t>
                      </a: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пучки средних энергий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БУСТЕР (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&lt; </a:t>
                      </a: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600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МэВ/н)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66260" marR="6626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зона-3</a:t>
                      </a: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пучки высоких энергий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НУКЛОТРОН (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&lt; </a:t>
                      </a: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4.5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ГэВ/н)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66260" marR="6626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30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Исследования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в области нанотехнологий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на базе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инжектора </a:t>
                      </a: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NICA</a:t>
                      </a: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66260" marR="6626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Исследование радиационных повреждений компонентов микроэлектроники;</a:t>
                      </a:r>
                    </a:p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Радиобиологические исследования для космоса;</a:t>
                      </a:r>
                    </a:p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</a:p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Материаловедение;</a:t>
                      </a:r>
                    </a:p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</a:p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Разработка узлов прототипа комплекса радиоуглеродной терапии</a:t>
                      </a:r>
                    </a:p>
                  </a:txBody>
                  <a:tcPr marL="66260" marR="6626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- Исследование радиационных повреждений компонентов микроэлектроники;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- Радиобиологические исследования для космоса;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- Релятивистская ядерная энергетика. Утилизация ядерных отходов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- Дистанционный контроль делящихся веществ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Blip>
                          <a:blip r:embed="rId3"/>
                        </a:buBlip>
                        <a:tabLst/>
                      </a:pP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66260" marR="6626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4397375" y="1190625"/>
            <a:ext cx="4746625" cy="25860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anchor="ctr">
            <a:spAutoFit/>
          </a:bodyPr>
          <a:lstStyle/>
          <a:p>
            <a:r>
              <a:rPr lang="ru-RU" b="1">
                <a:cs typeface="Times New Roman" pitchFamily="18" charset="0"/>
              </a:rPr>
              <a:t>Создание периодических наноструктур (отверстий 5×5 нм),</a:t>
            </a:r>
            <a:r>
              <a:rPr lang="ru-RU" b="1">
                <a:cs typeface="Times New Roman" pitchFamily="18" charset="0"/>
                <a:sym typeface="Symbol" pitchFamily="18" charset="2"/>
              </a:rPr>
              <a:t> нанодиодов и др.</a:t>
            </a:r>
            <a:r>
              <a:rPr lang="ru-RU" b="1">
                <a:cs typeface="Times New Roman" pitchFamily="18" charset="0"/>
              </a:rPr>
              <a:t> с помощью «кулоновского взрыва» п</a:t>
            </a:r>
            <a:r>
              <a:rPr lang="ru-RU" b="1">
                <a:cs typeface="Times New Roman" pitchFamily="18" charset="0"/>
                <a:sym typeface="Symbol" pitchFamily="18" charset="2"/>
              </a:rPr>
              <a:t>ри бомбардировании ионами ксенона </a:t>
            </a:r>
            <a:r>
              <a:rPr lang="en-US" b="1">
                <a:cs typeface="Times New Roman" pitchFamily="18" charset="0"/>
                <a:sym typeface="Symbol" pitchFamily="18" charset="2"/>
              </a:rPr>
              <a:t>Xe</a:t>
            </a:r>
            <a:r>
              <a:rPr lang="ru-RU" b="1" baseline="30000">
                <a:cs typeface="Times New Roman" pitchFamily="18" charset="0"/>
                <a:sym typeface="Symbol" pitchFamily="18" charset="2"/>
              </a:rPr>
              <a:t>44+ </a:t>
            </a:r>
            <a:r>
              <a:rPr lang="ru-RU" b="1">
                <a:cs typeface="Times New Roman" pitchFamily="18" charset="0"/>
                <a:sym typeface="Symbol" pitchFamily="18" charset="2"/>
              </a:rPr>
              <a:t>с энергией 10 кэВ.</a:t>
            </a:r>
            <a:endParaRPr lang="ru-RU">
              <a:cs typeface="Times New Roman" pitchFamily="18" charset="0"/>
              <a:sym typeface="Symbol" pitchFamily="18" charset="2"/>
            </a:endParaRPr>
          </a:p>
          <a:p>
            <a:endParaRPr lang="ru-RU">
              <a:cs typeface="Times New Roman" pitchFamily="18" charset="0"/>
              <a:sym typeface="Symbol" pitchFamily="18" charset="2"/>
            </a:endParaRPr>
          </a:p>
          <a:p>
            <a:endParaRPr lang="ru-RU">
              <a:cs typeface="Times New Roman" pitchFamily="18" charset="0"/>
              <a:sym typeface="Symbol" pitchFamily="18" charset="2"/>
            </a:endParaRPr>
          </a:p>
          <a:p>
            <a:r>
              <a:rPr lang="ru-RU" b="1">
                <a:cs typeface="Times New Roman" pitchFamily="18" charset="0"/>
              </a:rPr>
              <a:t>«Доставка» многозарядных ионов к областям клеток с точностью</a:t>
            </a:r>
            <a:r>
              <a:rPr lang="en-US" b="1">
                <a:cs typeface="Times New Roman" pitchFamily="18" charset="0"/>
              </a:rPr>
              <a:t> </a:t>
            </a:r>
            <a:r>
              <a:rPr lang="ru-RU" b="1">
                <a:cs typeface="Times New Roman" pitchFamily="18" charset="0"/>
              </a:rPr>
              <a:t>до 100нм.</a:t>
            </a:r>
            <a:endParaRPr lang="ru-RU"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8853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61913"/>
            <a:ext cx="9144000" cy="10668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atin typeface="Arial" panose="020B0604020202020204" pitchFamily="34" charset="0"/>
                <a:ea typeface="+mj-ea"/>
              </a:rPr>
              <a:t>Разработка </a:t>
            </a:r>
            <a:r>
              <a:rPr lang="ru-RU" sz="3200" dirty="0" err="1" smtClean="0">
                <a:latin typeface="Arial" panose="020B0604020202020204" pitchFamily="34" charset="0"/>
                <a:ea typeface="+mj-ea"/>
              </a:rPr>
              <a:t>нанотехнологий</a:t>
            </a:r>
            <a:r>
              <a:rPr lang="ru-RU" sz="3200" dirty="0" smtClean="0">
                <a:latin typeface="Arial" panose="020B0604020202020204" pitchFamily="34" charset="0"/>
                <a:ea typeface="+mj-ea"/>
              </a:rPr>
              <a:t>  в микроэлектронике на базе инжектора 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</a:rPr>
              <a:t>NICA</a:t>
            </a:r>
            <a:endParaRPr lang="ru-RU" sz="3200" dirty="0" smtClean="0">
              <a:latin typeface="Arial" panose="020B0604020202020204" pitchFamily="34" charset="0"/>
              <a:ea typeface="+mj-ea"/>
            </a:endParaRPr>
          </a:p>
        </p:txBody>
      </p:sp>
      <p:sp>
        <p:nvSpPr>
          <p:cNvPr id="20484" name="TextBox 17"/>
          <p:cNvSpPr txBox="1">
            <a:spLocks noChangeArrowheads="1"/>
          </p:cNvSpPr>
          <p:nvPr/>
        </p:nvSpPr>
        <p:spPr bwMode="auto">
          <a:xfrm>
            <a:off x="0" y="4095750"/>
            <a:ext cx="4878388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000" b="1"/>
              <a:t>На пучках тяжелых ионов инжекционного комплекса </a:t>
            </a:r>
            <a:r>
              <a:rPr lang="en-US" sz="2000" b="1">
                <a:solidFill>
                  <a:srgbClr val="C00000"/>
                </a:solidFill>
              </a:rPr>
              <a:t>NICA</a:t>
            </a:r>
            <a:r>
              <a:rPr lang="ru-RU" sz="2000" b="1"/>
              <a:t>: программа в области радиационного материаловедения  в диапазоне энергий 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000" b="1"/>
              <a:t>10 кэВ ÷ 5 МэВ/н.</a:t>
            </a:r>
          </a:p>
        </p:txBody>
      </p:sp>
      <p:pic>
        <p:nvPicPr>
          <p:cNvPr id="20485" name="Picture 30" descr="20130910_0919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5" y="1177925"/>
            <a:ext cx="4214813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575" y="4205288"/>
            <a:ext cx="4360863" cy="22034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7"/>
          <p:cNvSpPr txBox="1">
            <a:spLocks noChangeArrowheads="1"/>
          </p:cNvSpPr>
          <p:nvPr/>
        </p:nvSpPr>
        <p:spPr bwMode="auto">
          <a:xfrm>
            <a:off x="93663" y="65088"/>
            <a:ext cx="89074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dirty="0"/>
              <a:t>Создается канал на пучке ядер </a:t>
            </a:r>
            <a:r>
              <a:rPr lang="ru-RU" dirty="0">
                <a:solidFill>
                  <a:srgbClr val="C00000"/>
                </a:solidFill>
              </a:rPr>
              <a:t>Нуклотрона </a:t>
            </a:r>
            <a:r>
              <a:rPr lang="ru-RU" dirty="0"/>
              <a:t>для биологических исследований </a:t>
            </a:r>
            <a:r>
              <a:rPr lang="ru-RU" dirty="0" err="1" smtClean="0"/>
              <a:t>Микропучок</a:t>
            </a:r>
            <a:r>
              <a:rPr lang="ru-RU" dirty="0" smtClean="0"/>
              <a:t> </a:t>
            </a:r>
            <a:r>
              <a:rPr lang="ru-RU" dirty="0"/>
              <a:t>ионов с энергией от 0,3 до 1 ГэВ/</a:t>
            </a:r>
            <a:r>
              <a:rPr lang="ru-RU" dirty="0" err="1"/>
              <a:t>н</a:t>
            </a:r>
            <a:r>
              <a:rPr lang="ru-RU" dirty="0"/>
              <a:t> позволит сканировать клетку и определить степень радиационного повреждения.</a:t>
            </a:r>
            <a:endParaRPr lang="en-US" dirty="0"/>
          </a:p>
        </p:txBody>
      </p:sp>
      <p:sp>
        <p:nvSpPr>
          <p:cNvPr id="21506" name="Text Box 21"/>
          <p:cNvSpPr txBox="1">
            <a:spLocks noChangeArrowheads="1"/>
          </p:cNvSpPr>
          <p:nvPr/>
        </p:nvSpPr>
        <p:spPr bwMode="auto">
          <a:xfrm>
            <a:off x="5778500" y="974725"/>
            <a:ext cx="34686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008000"/>
                </a:solidFill>
                <a:cs typeface="Arial" pitchFamily="34" charset="0"/>
              </a:rPr>
              <a:t>Треки ионов железа визуали-зируются маркерами двунитевых разрывов ДНК</a:t>
            </a:r>
            <a:r>
              <a:rPr lang="en-US" sz="1600">
                <a:solidFill>
                  <a:srgbClr val="008000"/>
                </a:solidFill>
                <a:cs typeface="Arial" pitchFamily="34" charset="0"/>
              </a:rPr>
              <a:t> (</a:t>
            </a:r>
            <a:r>
              <a:rPr lang="el-GR" sz="1600">
                <a:solidFill>
                  <a:srgbClr val="008000"/>
                </a:solidFill>
                <a:cs typeface="Arial" pitchFamily="34" charset="0"/>
              </a:rPr>
              <a:t>γ</a:t>
            </a:r>
            <a:r>
              <a:rPr lang="en-US" sz="1600">
                <a:solidFill>
                  <a:srgbClr val="008000"/>
                </a:solidFill>
                <a:cs typeface="Arial" pitchFamily="34" charset="0"/>
              </a:rPr>
              <a:t>H2AX)</a:t>
            </a:r>
          </a:p>
        </p:txBody>
      </p:sp>
      <p:grpSp>
        <p:nvGrpSpPr>
          <p:cNvPr id="21507" name="Group 23"/>
          <p:cNvGrpSpPr>
            <a:grpSpLocks/>
          </p:cNvGrpSpPr>
          <p:nvPr/>
        </p:nvGrpSpPr>
        <p:grpSpPr bwMode="auto">
          <a:xfrm>
            <a:off x="6276975" y="1779588"/>
            <a:ext cx="2324100" cy="2317750"/>
            <a:chOff x="4058" y="2496"/>
            <a:chExt cx="1573" cy="1680"/>
          </a:xfrm>
        </p:grpSpPr>
        <p:grpSp>
          <p:nvGrpSpPr>
            <p:cNvPr id="21517" name="Group 10"/>
            <p:cNvGrpSpPr>
              <a:grpSpLocks/>
            </p:cNvGrpSpPr>
            <p:nvPr/>
          </p:nvGrpSpPr>
          <p:grpSpPr bwMode="auto">
            <a:xfrm>
              <a:off x="4058" y="2496"/>
              <a:ext cx="1573" cy="1680"/>
              <a:chOff x="4752" y="2496"/>
              <a:chExt cx="1730" cy="1680"/>
            </a:xfrm>
          </p:grpSpPr>
          <p:pic>
            <p:nvPicPr>
              <p:cNvPr id="21522" name="Picture 11" descr="100-5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18000" contrast="30000"/>
              </a:blip>
              <a:srcRect l="35699" t="36430" r="46431" b="40891"/>
              <a:stretch>
                <a:fillRect/>
              </a:stretch>
            </p:blipFill>
            <p:spPr bwMode="auto">
              <a:xfrm>
                <a:off x="4752" y="3360"/>
                <a:ext cx="818" cy="816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21523" name="Picture 12" descr="0-4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54000"/>
              </a:blip>
              <a:srcRect l="32143" t="48701" r="55064" b="35065"/>
              <a:stretch>
                <a:fillRect/>
              </a:stretch>
            </p:blipFill>
            <p:spPr bwMode="auto">
              <a:xfrm>
                <a:off x="4752" y="2496"/>
                <a:ext cx="816" cy="816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21524" name="Picture 13" descr="100-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24000" contrast="18000"/>
              </a:blip>
              <a:srcRect l="37816" t="40334" r="47380" b="40891"/>
              <a:stretch>
                <a:fillRect/>
              </a:stretch>
            </p:blipFill>
            <p:spPr bwMode="auto">
              <a:xfrm>
                <a:off x="5664" y="3360"/>
                <a:ext cx="818" cy="816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21525" name="Picture 14" descr="50-8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contrast="66000"/>
              </a:blip>
              <a:srcRect l="23077" t="22946" r="63461" b="67989"/>
              <a:stretch>
                <a:fillRect/>
              </a:stretch>
            </p:blipFill>
            <p:spPr bwMode="auto">
              <a:xfrm>
                <a:off x="5664" y="2496"/>
                <a:ext cx="816" cy="816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</p:grpSp>
        <p:sp>
          <p:nvSpPr>
            <p:cNvPr id="21518" name="Text Box 15"/>
            <p:cNvSpPr txBox="1">
              <a:spLocks noChangeArrowheads="1"/>
            </p:cNvSpPr>
            <p:nvPr/>
          </p:nvSpPr>
          <p:spPr bwMode="auto">
            <a:xfrm>
              <a:off x="4102" y="2544"/>
              <a:ext cx="3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FFFFFF"/>
                  </a:solidFill>
                  <a:latin typeface="Times New Roman" pitchFamily="18" charset="0"/>
                </a:rPr>
                <a:t>0 c</a:t>
              </a:r>
              <a:r>
                <a:rPr lang="ru-RU" sz="1400" b="1">
                  <a:solidFill>
                    <a:srgbClr val="FFFFFF"/>
                  </a:solidFill>
                  <a:latin typeface="Times New Roman" pitchFamily="18" charset="0"/>
                </a:rPr>
                <a:t>Гр</a:t>
              </a:r>
              <a:endParaRPr lang="en-US" sz="14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1519" name="Text Box 16"/>
            <p:cNvSpPr txBox="1">
              <a:spLocks noChangeArrowheads="1"/>
            </p:cNvSpPr>
            <p:nvPr/>
          </p:nvSpPr>
          <p:spPr bwMode="auto">
            <a:xfrm>
              <a:off x="4931" y="2544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FFFFFF"/>
                  </a:solidFill>
                  <a:latin typeface="Times New Roman" pitchFamily="18" charset="0"/>
                </a:rPr>
                <a:t>50 c</a:t>
              </a:r>
              <a:r>
                <a:rPr lang="ru-RU" sz="1400" b="1">
                  <a:solidFill>
                    <a:srgbClr val="FFFFFF"/>
                  </a:solidFill>
                  <a:latin typeface="Times New Roman" pitchFamily="18" charset="0"/>
                </a:rPr>
                <a:t>Гр</a:t>
              </a:r>
              <a:endParaRPr lang="en-US" sz="14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1520" name="Text Box 17"/>
            <p:cNvSpPr txBox="1">
              <a:spLocks noChangeArrowheads="1"/>
            </p:cNvSpPr>
            <p:nvPr/>
          </p:nvSpPr>
          <p:spPr bwMode="auto">
            <a:xfrm>
              <a:off x="4102" y="3408"/>
              <a:ext cx="4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FFFFFF"/>
                  </a:solidFill>
                  <a:latin typeface="Times New Roman" pitchFamily="18" charset="0"/>
                </a:rPr>
                <a:t>100 c</a:t>
              </a:r>
              <a:r>
                <a:rPr lang="ru-RU" sz="1400" b="1">
                  <a:solidFill>
                    <a:srgbClr val="FFFFFF"/>
                  </a:solidFill>
                  <a:latin typeface="Times New Roman" pitchFamily="18" charset="0"/>
                </a:rPr>
                <a:t>Гр</a:t>
              </a:r>
              <a:endParaRPr lang="en-US" sz="14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1521" name="Text Box 18"/>
            <p:cNvSpPr txBox="1">
              <a:spLocks noChangeArrowheads="1"/>
            </p:cNvSpPr>
            <p:nvPr/>
          </p:nvSpPr>
          <p:spPr bwMode="auto">
            <a:xfrm>
              <a:off x="4931" y="3408"/>
              <a:ext cx="53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solidFill>
                    <a:srgbClr val="FFFFFF"/>
                  </a:solidFill>
                  <a:latin typeface="Times New Roman" pitchFamily="18" charset="0"/>
                </a:rPr>
                <a:t>200 c</a:t>
              </a:r>
              <a:r>
                <a:rPr lang="ru-RU" sz="1400" b="1">
                  <a:solidFill>
                    <a:srgbClr val="FFFFFF"/>
                  </a:solidFill>
                  <a:latin typeface="Times New Roman" pitchFamily="18" charset="0"/>
                </a:rPr>
                <a:t>Гр</a:t>
              </a:r>
              <a:endParaRPr lang="en-US" sz="14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1508" name="Picture 4" descr="aggreg_curv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4124325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 descr="pupil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48600" y="5902325"/>
            <a:ext cx="9588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19"/>
          <p:cNvSpPr txBox="1">
            <a:spLocks noChangeArrowheads="1"/>
          </p:cNvSpPr>
          <p:nvPr/>
        </p:nvSpPr>
        <p:spPr bwMode="auto">
          <a:xfrm>
            <a:off x="6146800" y="4194175"/>
            <a:ext cx="1196975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11" tIns="46555" rIns="93111" bIns="46555">
            <a:spAutoFit/>
          </a:bodyPr>
          <a:lstStyle/>
          <a:p>
            <a:pPr algn="ctr" eaLnBrk="1" hangingPunct="1"/>
            <a:r>
              <a:rPr lang="en-US" sz="12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UV-</a:t>
            </a:r>
            <a:r>
              <a:rPr lang="ru-RU" sz="12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индуцированная агрегация </a:t>
            </a:r>
            <a:r>
              <a:rPr lang="en-US" sz="12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</a:t>
            </a:r>
            <a:r>
              <a:rPr lang="en-US" sz="1200" baseline="-25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кристаллина при действии ионов </a:t>
            </a:r>
            <a:r>
              <a:rPr lang="en-US" sz="12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200" baseline="30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ru-RU" sz="120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1" name="TextBox 15"/>
          <p:cNvSpPr txBox="1">
            <a:spLocks noChangeArrowheads="1"/>
          </p:cNvSpPr>
          <p:nvPr/>
        </p:nvSpPr>
        <p:spPr bwMode="auto">
          <a:xfrm>
            <a:off x="5680075" y="6445250"/>
            <a:ext cx="335438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11" tIns="46555" rIns="93111" bIns="46555">
            <a:spAutoFit/>
          </a:bodyPr>
          <a:lstStyle/>
          <a:p>
            <a:pPr algn="ctr" eaLnBrk="1" hangingPunct="1"/>
            <a:r>
              <a:rPr lang="ru-RU" sz="160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Катарактогенез и повреждение сетчатки</a:t>
            </a:r>
          </a:p>
        </p:txBody>
      </p:sp>
      <p:pic>
        <p:nvPicPr>
          <p:cNvPr id="215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4463" y="1511300"/>
            <a:ext cx="5548312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Box 2"/>
          <p:cNvSpPr txBox="1">
            <a:spLocks noChangeArrowheads="1"/>
          </p:cNvSpPr>
          <p:nvPr/>
        </p:nvSpPr>
        <p:spPr bwMode="auto">
          <a:xfrm>
            <a:off x="182563" y="1096963"/>
            <a:ext cx="54752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11" tIns="46555" rIns="93111" bIns="46555">
            <a:spAutoFit/>
          </a:bodyPr>
          <a:lstStyle/>
          <a:p>
            <a:r>
              <a:rPr lang="ru-RU" b="1">
                <a:solidFill>
                  <a:srgbClr val="0000FF"/>
                </a:solidFill>
                <a:latin typeface="Arial Narrow" pitchFamily="34" charset="0"/>
              </a:rPr>
              <a:t>Повреждения центров высшей нервной деятельности</a:t>
            </a:r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100013" y="5305425"/>
            <a:ext cx="5580062" cy="1077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solidFill>
                  <a:srgbClr val="00194C"/>
                </a:solidFill>
                <a:latin typeface="Arial Narrow" pitchFamily="34" charset="0"/>
                <a:cs typeface="Arial" pitchFamily="34" charset="0"/>
              </a:rPr>
              <a:t>Механизм нарушения </a:t>
            </a:r>
            <a:r>
              <a:rPr lang="ru-RU" sz="1600" dirty="0">
                <a:solidFill>
                  <a:srgbClr val="00194C"/>
                </a:solidFill>
                <a:latin typeface="Arial Narrow" pitchFamily="34" charset="0"/>
                <a:cs typeface="Arial" pitchFamily="34" charset="0"/>
              </a:rPr>
              <a:t>– повреждение </a:t>
            </a:r>
            <a:r>
              <a:rPr lang="ru-RU" sz="1600" dirty="0" err="1">
                <a:solidFill>
                  <a:srgbClr val="00194C"/>
                </a:solidFill>
                <a:latin typeface="Arial Narrow" pitchFamily="34" charset="0"/>
                <a:cs typeface="Arial" pitchFamily="34" charset="0"/>
              </a:rPr>
              <a:t>глутаматэргической</a:t>
            </a:r>
            <a:r>
              <a:rPr lang="ru-RU" sz="1600" dirty="0">
                <a:solidFill>
                  <a:srgbClr val="00194C"/>
                </a:solidFill>
                <a:latin typeface="Arial Narrow" pitchFamily="34" charset="0"/>
                <a:cs typeface="Arial" pitchFamily="34" charset="0"/>
              </a:rPr>
              <a:t> трансмиссии в </a:t>
            </a:r>
            <a:r>
              <a:rPr lang="ru-RU" sz="1600" dirty="0" err="1">
                <a:solidFill>
                  <a:srgbClr val="00194C"/>
                </a:solidFill>
                <a:latin typeface="Arial Narrow" pitchFamily="34" charset="0"/>
                <a:cs typeface="Arial" pitchFamily="34" charset="0"/>
              </a:rPr>
              <a:t>синаптосомах</a:t>
            </a:r>
            <a:r>
              <a:rPr lang="ru-RU" sz="1600" dirty="0">
                <a:solidFill>
                  <a:srgbClr val="00194C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00194C"/>
                </a:solidFill>
                <a:latin typeface="Arial Narrow" pitchFamily="34" charset="0"/>
                <a:cs typeface="Arial" pitchFamily="34" charset="0"/>
              </a:rPr>
              <a:t>гиппокампа</a:t>
            </a:r>
            <a:r>
              <a:rPr lang="ru-RU" sz="1600" dirty="0">
                <a:solidFill>
                  <a:srgbClr val="00194C"/>
                </a:solidFill>
                <a:latin typeface="Arial Narrow" pitchFamily="34" charset="0"/>
                <a:cs typeface="Arial" pitchFamily="34" charset="0"/>
              </a:rPr>
              <a:t>:  значительное уменьшение экспрессии </a:t>
            </a:r>
            <a:r>
              <a:rPr lang="en-US" sz="1600" dirty="0">
                <a:solidFill>
                  <a:srgbClr val="00194C"/>
                </a:solidFill>
                <a:latin typeface="Arial Narrow" pitchFamily="34" charset="0"/>
                <a:cs typeface="Arial" pitchFamily="34" charset="0"/>
              </a:rPr>
              <a:t>NR1, NR2A </a:t>
            </a:r>
            <a:r>
              <a:rPr lang="ru-RU" sz="1600" dirty="0" smtClean="0">
                <a:solidFill>
                  <a:srgbClr val="00194C"/>
                </a:solidFill>
                <a:latin typeface="Arial Narrow" pitchFamily="34" charset="0"/>
                <a:cs typeface="Arial" pitchFamily="34" charset="0"/>
              </a:rPr>
              <a:t>и</a:t>
            </a:r>
            <a:r>
              <a:rPr lang="en-US" sz="1600" dirty="0" smtClean="0">
                <a:solidFill>
                  <a:srgbClr val="00194C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rgbClr val="00194C"/>
                </a:solidFill>
                <a:latin typeface="Arial Narrow" pitchFamily="34" charset="0"/>
                <a:cs typeface="Arial" pitchFamily="34" charset="0"/>
              </a:rPr>
              <a:t>NR2B</a:t>
            </a:r>
            <a:r>
              <a:rPr lang="ru-RU" sz="1600" dirty="0">
                <a:solidFill>
                  <a:srgbClr val="00194C"/>
                </a:solidFill>
                <a:latin typeface="Arial Narrow" pitchFamily="34" charset="0"/>
                <a:cs typeface="Arial" pitchFamily="34" charset="0"/>
              </a:rPr>
              <a:t> субъединиц </a:t>
            </a:r>
            <a:r>
              <a:rPr lang="ru-RU" sz="1600" dirty="0" err="1">
                <a:solidFill>
                  <a:srgbClr val="00194C"/>
                </a:solidFill>
                <a:latin typeface="Arial Narrow" pitchFamily="34" charset="0"/>
                <a:cs typeface="Arial" pitchFamily="34" charset="0"/>
              </a:rPr>
              <a:t>глутаматэргического</a:t>
            </a:r>
            <a:r>
              <a:rPr lang="en-US" sz="1600" dirty="0">
                <a:solidFill>
                  <a:srgbClr val="00194C"/>
                </a:solidFill>
                <a:latin typeface="Arial Narrow" pitchFamily="34" charset="0"/>
                <a:cs typeface="Arial" pitchFamily="34" charset="0"/>
              </a:rPr>
              <a:t> NMDA </a:t>
            </a:r>
            <a:r>
              <a:rPr lang="ru-RU" sz="1600" dirty="0">
                <a:solidFill>
                  <a:srgbClr val="00194C"/>
                </a:solidFill>
                <a:latin typeface="Arial Narrow" pitchFamily="34" charset="0"/>
                <a:cs typeface="Arial" pitchFamily="34" charset="0"/>
              </a:rPr>
              <a:t>рецептора </a:t>
            </a:r>
          </a:p>
        </p:txBody>
      </p:sp>
      <p:sp>
        <p:nvSpPr>
          <p:cNvPr id="21515" name="TextBox 10"/>
          <p:cNvSpPr txBox="1">
            <a:spLocks noChangeArrowheads="1"/>
          </p:cNvSpPr>
          <p:nvPr/>
        </p:nvSpPr>
        <p:spPr bwMode="auto">
          <a:xfrm>
            <a:off x="1263650" y="1579563"/>
            <a:ext cx="4352925" cy="830262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0000FF"/>
                </a:solidFill>
                <a:cs typeface="Arial" pitchFamily="34" charset="0"/>
              </a:rPr>
              <a:t>Первые эксперименты на приматах</a:t>
            </a:r>
          </a:p>
          <a:p>
            <a:pPr algn="ctr"/>
            <a:r>
              <a:rPr lang="ru-RU" sz="1600">
                <a:solidFill>
                  <a:srgbClr val="0000FF"/>
                </a:solidFill>
                <a:cs typeface="Arial" pitchFamily="34" charset="0"/>
              </a:rPr>
              <a:t>(ОИЯИ - ИМБП РАН). </a:t>
            </a:r>
          </a:p>
          <a:p>
            <a:pPr algn="ctr"/>
            <a:r>
              <a:rPr lang="ru-RU" sz="1600">
                <a:solidFill>
                  <a:srgbClr val="0000FF"/>
                </a:solidFill>
                <a:cs typeface="Arial" pitchFamily="34" charset="0"/>
              </a:rPr>
              <a:t>Протоны170 МэВ, ядра углерода 500 МэВ/н</a:t>
            </a:r>
          </a:p>
        </p:txBody>
      </p:sp>
      <p:pic>
        <p:nvPicPr>
          <p:cNvPr id="21516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63650" y="4168775"/>
            <a:ext cx="135255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C:\Documents and Settings\kovalenko\My Documents\2_JINR\Шарков\иллюстрации\Памела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2838" y="898525"/>
            <a:ext cx="4110037" cy="5819775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74759" name="Заголовок 7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9144000" cy="6477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latin typeface="Arial" panose="020B0604020202020204" pitchFamily="34" charset="0"/>
                <a:ea typeface="+mj-ea"/>
              </a:rPr>
              <a:t>Радиационные повреждения электронных компонентов. Эксперименты на </a:t>
            </a:r>
            <a:r>
              <a:rPr lang="ru-RU" sz="2800" dirty="0" err="1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</a:rPr>
              <a:t>Нуклотроне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</a:rPr>
              <a:t>.</a:t>
            </a:r>
          </a:p>
        </p:txBody>
      </p:sp>
      <p:grpSp>
        <p:nvGrpSpPr>
          <p:cNvPr id="22531" name="Группа 13"/>
          <p:cNvGrpSpPr>
            <a:grpSpLocks/>
          </p:cNvGrpSpPr>
          <p:nvPr/>
        </p:nvGrpSpPr>
        <p:grpSpPr bwMode="auto">
          <a:xfrm>
            <a:off x="222250" y="803275"/>
            <a:ext cx="4476750" cy="2132013"/>
            <a:chOff x="381000" y="2438400"/>
            <a:chExt cx="8458200" cy="1981200"/>
          </a:xfrm>
        </p:grpSpPr>
        <p:grpSp>
          <p:nvGrpSpPr>
            <p:cNvPr id="22535" name="Группа 24"/>
            <p:cNvGrpSpPr>
              <a:grpSpLocks/>
            </p:cNvGrpSpPr>
            <p:nvPr/>
          </p:nvGrpSpPr>
          <p:grpSpPr bwMode="auto">
            <a:xfrm>
              <a:off x="381000" y="2438400"/>
              <a:ext cx="8458200" cy="1981200"/>
              <a:chOff x="428596" y="4786321"/>
              <a:chExt cx="8358217" cy="1643076"/>
            </a:xfrm>
          </p:grpSpPr>
          <p:grpSp>
            <p:nvGrpSpPr>
              <p:cNvPr id="22537" name="Группа 18"/>
              <p:cNvGrpSpPr>
                <a:grpSpLocks/>
              </p:cNvGrpSpPr>
              <p:nvPr/>
            </p:nvGrpSpPr>
            <p:grpSpPr bwMode="auto">
              <a:xfrm>
                <a:off x="858429" y="4786321"/>
                <a:ext cx="7928384" cy="1643076"/>
                <a:chOff x="715722" y="4929197"/>
                <a:chExt cx="8071120" cy="1785951"/>
              </a:xfrm>
            </p:grpSpPr>
            <p:sp>
              <p:nvSpPr>
                <p:cNvPr id="11" name="Прямоугольник 10"/>
                <p:cNvSpPr/>
                <p:nvPr/>
              </p:nvSpPr>
              <p:spPr>
                <a:xfrm>
                  <a:off x="715655" y="4929197"/>
                  <a:ext cx="8071187" cy="178595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542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750855" y="5214453"/>
                  <a:ext cx="7877887" cy="2784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lnSpc>
                      <a:spcPct val="12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ru-RU" sz="2000"/>
                </a:p>
              </p:txBody>
            </p:sp>
          </p:grpSp>
          <p:sp>
            <p:nvSpPr>
              <p:cNvPr id="10" name="Прямоугольник 9"/>
              <p:cNvSpPr/>
              <p:nvPr/>
            </p:nvSpPr>
            <p:spPr>
              <a:xfrm>
                <a:off x="428596" y="4786321"/>
                <a:ext cx="357429" cy="1643075"/>
              </a:xfrm>
              <a:prstGeom prst="rect">
                <a:avLst/>
              </a:prstGeom>
              <a:solidFill>
                <a:srgbClr val="A30505"/>
              </a:solidFill>
              <a:ln>
                <a:solidFill>
                  <a:srgbClr val="A30505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536" name="TextBox 12"/>
            <p:cNvSpPr txBox="1">
              <a:spLocks noChangeArrowheads="1"/>
            </p:cNvSpPr>
            <p:nvPr/>
          </p:nvSpPr>
          <p:spPr bwMode="auto">
            <a:xfrm>
              <a:off x="988220" y="2555769"/>
              <a:ext cx="7772399" cy="10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sz="2000" dirty="0" err="1"/>
                <a:t>Тяжелоионные</a:t>
              </a:r>
              <a:r>
                <a:rPr lang="ru-RU" sz="2000" dirty="0"/>
                <a:t> пучки </a:t>
              </a:r>
              <a:r>
                <a:rPr lang="ru-RU" sz="2000" dirty="0" err="1">
                  <a:solidFill>
                    <a:srgbClr val="FF0000"/>
                  </a:solidFill>
                </a:rPr>
                <a:t>Нуклотрона</a:t>
              </a:r>
              <a:r>
                <a:rPr lang="ru-RU" sz="2000" dirty="0">
                  <a:solidFill>
                    <a:srgbClr val="FF0000"/>
                  </a:solidFill>
                </a:rPr>
                <a:t>-М</a:t>
              </a:r>
              <a:r>
                <a:rPr lang="ru-RU" sz="2000" dirty="0"/>
                <a:t> релятивистских энергий являются уникальным средством для проверки микроэлектронных устройств для космической программы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70"/>
          <a:stretch/>
        </p:blipFill>
        <p:spPr>
          <a:xfrm>
            <a:off x="222250" y="3014662"/>
            <a:ext cx="3047423" cy="37599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69705" y="5460554"/>
            <a:ext cx="16531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dirty="0" smtClean="0"/>
              <a:t>Совместные работы  с «</a:t>
            </a:r>
            <a:r>
              <a:rPr lang="ru-RU" dirty="0" err="1" smtClean="0"/>
              <a:t>Роскосмос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271927" y="3254604"/>
            <a:ext cx="16531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dirty="0" smtClean="0"/>
              <a:t>Проект </a:t>
            </a:r>
            <a:r>
              <a:rPr lang="en-US" dirty="0" smtClean="0"/>
              <a:t>“PAMELA”</a:t>
            </a:r>
            <a:endParaRPr lang="ru-RU" dirty="0" smtClean="0"/>
          </a:p>
          <a:p>
            <a:pPr eaLnBrk="1" hangingPunct="1"/>
            <a:r>
              <a:rPr lang="ru-RU" dirty="0" smtClean="0"/>
              <a:t>Облучения пучком ионов </a:t>
            </a:r>
            <a:r>
              <a:rPr lang="en-US" dirty="0" smtClean="0"/>
              <a:t>Mg</a:t>
            </a:r>
            <a:r>
              <a:rPr lang="ru-RU" dirty="0" smtClean="0"/>
              <a:t>  200 - 500 МэВ/нуклон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84288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800" dirty="0" smtClean="0">
                <a:latin typeface="Arial" panose="020B0604020202020204" pitchFamily="34" charset="0"/>
                <a:ea typeface="+mj-ea"/>
              </a:rPr>
              <a:t>Исследования по облучению подкритической урановой сборки со свинцовой мишенью –международная </a:t>
            </a:r>
            <a:r>
              <a:rPr lang="ru-RU" sz="2800" dirty="0" err="1" smtClean="0">
                <a:latin typeface="Arial" panose="020B0604020202020204" pitchFamily="34" charset="0"/>
                <a:ea typeface="+mj-ea"/>
              </a:rPr>
              <a:t>коллаборация</a:t>
            </a:r>
            <a:r>
              <a:rPr lang="ru-RU" sz="2800" dirty="0" smtClean="0">
                <a:latin typeface="Arial" panose="020B0604020202020204" pitchFamily="34" charset="0"/>
                <a:ea typeface="+mj-ea"/>
              </a:rPr>
              <a:t> на 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</a:rPr>
              <a:t>Нуклотроне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ea typeface="+mj-ea"/>
            </a:endParaRPr>
          </a:p>
        </p:txBody>
      </p:sp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038" y="1284288"/>
            <a:ext cx="5664200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0" y="4746625"/>
            <a:ext cx="9058275" cy="1938338"/>
          </a:xfrm>
          <a:prstGeom prst="rect">
            <a:avLst/>
          </a:prstGeom>
          <a:noFill/>
          <a:ln w="9525">
            <a:solidFill>
              <a:srgbClr val="E5F6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rgbClr val="C00000"/>
              </a:buClr>
            </a:pPr>
            <a:r>
              <a:rPr lang="ru-RU" sz="2400"/>
              <a:t>Получение новых базовых ядерно-физических данных </a:t>
            </a:r>
          </a:p>
          <a:p>
            <a:pPr algn="ctr" eaLnBrk="1" hangingPunct="1">
              <a:buClr>
                <a:srgbClr val="C00000"/>
              </a:buClr>
            </a:pPr>
            <a:r>
              <a:rPr lang="ru-RU" sz="2400"/>
              <a:t>с помощью пучков </a:t>
            </a:r>
            <a:r>
              <a:rPr lang="ru-RU" sz="2400" b="1">
                <a:solidFill>
                  <a:srgbClr val="FF0000"/>
                </a:solidFill>
              </a:rPr>
              <a:t>релятивистских (1 - 4.5</a:t>
            </a:r>
            <a:r>
              <a:rPr lang="en-US" sz="2400" b="1">
                <a:solidFill>
                  <a:srgbClr val="FF0000"/>
                </a:solidFill>
              </a:rPr>
              <a:t> </a:t>
            </a:r>
            <a:r>
              <a:rPr lang="ru-RU" sz="2400" b="1">
                <a:solidFill>
                  <a:srgbClr val="FF0000"/>
                </a:solidFill>
              </a:rPr>
              <a:t>ГэВ/н) ионов </a:t>
            </a:r>
          </a:p>
          <a:p>
            <a:pPr algn="ctr" eaLnBrk="1" hangingPunct="1">
              <a:buClr>
                <a:srgbClr val="C00000"/>
              </a:buClr>
            </a:pPr>
            <a:r>
              <a:rPr lang="ru-RU" sz="2400"/>
              <a:t>для создания расчетных моделей и проектирования активной зоны прототипа полупромышленной установки переработки отходов ядерной технологии (ОЯТ)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68263" y="0"/>
            <a:ext cx="9045575" cy="5730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defTabSz="685800">
              <a:lnSpc>
                <a:spcPct val="90000"/>
              </a:lnSpc>
            </a:pPr>
            <a:r>
              <a:rPr kumimoji="1" lang="ru-RU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Сверхпроводящие технологии (Т=4.5 К, Т=77К)</a:t>
            </a:r>
          </a:p>
        </p:txBody>
      </p:sp>
      <p:pic>
        <p:nvPicPr>
          <p:cNvPr id="25602" name="Picture 3" descr="E:\Мои документы\NICA\foto\HTSC CL\IMG_9367.jpg"/>
          <p:cNvPicPr>
            <a:picLocks noChangeAspect="1" noChangeArrowheads="1"/>
          </p:cNvPicPr>
          <p:nvPr/>
        </p:nvPicPr>
        <p:blipFill>
          <a:blip r:embed="rId2" cstate="print"/>
          <a:srcRect l="5345" t="4744" r="4053" b="29926"/>
          <a:stretch>
            <a:fillRect/>
          </a:stretch>
        </p:blipFill>
        <p:spPr bwMode="auto">
          <a:xfrm>
            <a:off x="68263" y="565150"/>
            <a:ext cx="372745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3949700" y="579438"/>
            <a:ext cx="4941888" cy="178435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200"/>
              <a:t>Создание высокотемпературных (ВТСП </a:t>
            </a:r>
            <a:r>
              <a:rPr lang="en-US" sz="2200"/>
              <a:t>@ </a:t>
            </a:r>
            <a:r>
              <a:rPr lang="ru-RU" sz="2200"/>
              <a:t>77К) токоведущих элементов и устройств </a:t>
            </a:r>
          </a:p>
          <a:p>
            <a:pPr eaLnBrk="1" hangingPunct="1"/>
            <a:r>
              <a:rPr lang="ru-RU" sz="2200"/>
              <a:t>(20кА х 200 В = 4 МВт). </a:t>
            </a:r>
          </a:p>
          <a:p>
            <a:pPr eaLnBrk="1" hangingPunct="1"/>
            <a:r>
              <a:rPr lang="ru-RU" sz="2200"/>
              <a:t>Энергоэффективность </a:t>
            </a:r>
            <a:r>
              <a:rPr lang="en-US" sz="2200"/>
              <a:t>~ </a:t>
            </a:r>
            <a:r>
              <a:rPr lang="ru-RU" sz="2200"/>
              <a:t>фактор 30</a:t>
            </a:r>
            <a:endParaRPr lang="en-US" sz="2200"/>
          </a:p>
        </p:txBody>
      </p:sp>
      <p:sp>
        <p:nvSpPr>
          <p:cNvPr id="10245" name="TextBox 7"/>
          <p:cNvSpPr txBox="1">
            <a:spLocks noChangeArrowheads="1"/>
          </p:cNvSpPr>
          <p:nvPr/>
        </p:nvSpPr>
        <p:spPr bwMode="auto">
          <a:xfrm>
            <a:off x="0" y="2522538"/>
            <a:ext cx="9113838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000" dirty="0"/>
              <a:t>Создание компактных </a:t>
            </a:r>
            <a:r>
              <a:rPr lang="ru-RU" sz="2000" dirty="0" err="1"/>
              <a:t>быстроциклирующих</a:t>
            </a:r>
            <a:r>
              <a:rPr lang="ru-RU" sz="2000" dirty="0"/>
              <a:t> (5 Гц, 4-8 Тл/сек) сверхпроводящих магнитов и линз (фактор 2-3 в геометрических размерах по сравнению с «теплыми» </a:t>
            </a:r>
            <a:r>
              <a:rPr lang="ru-RU" sz="2000" dirty="0" smtClean="0"/>
              <a:t>магнитами, минимизация </a:t>
            </a:r>
            <a:r>
              <a:rPr lang="ru-RU" sz="2000" dirty="0" err="1" smtClean="0"/>
              <a:t>энергозатрат</a:t>
            </a:r>
            <a:r>
              <a:rPr lang="ru-RU" sz="2000" dirty="0" smtClean="0"/>
              <a:t>)</a:t>
            </a:r>
            <a:endParaRPr lang="en-US" sz="2000" dirty="0"/>
          </a:p>
        </p:txBody>
      </p:sp>
      <p:pic>
        <p:nvPicPr>
          <p:cNvPr id="25605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4575" y="3575050"/>
            <a:ext cx="2241550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5"/>
          <p:cNvPicPr>
            <a:picLocks noChangeAspect="1"/>
          </p:cNvPicPr>
          <p:nvPr/>
        </p:nvPicPr>
        <p:blipFill>
          <a:blip r:embed="rId4" cstate="print"/>
          <a:srcRect l="16229" r="14713"/>
          <a:stretch>
            <a:fillRect/>
          </a:stretch>
        </p:blipFill>
        <p:spPr bwMode="auto">
          <a:xfrm>
            <a:off x="376238" y="3690938"/>
            <a:ext cx="3168650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2" descr="UFN_fig5_новая_3"/>
          <p:cNvPicPr>
            <a:picLocks noChangeAspect="1" noChangeArrowheads="1"/>
          </p:cNvPicPr>
          <p:nvPr/>
        </p:nvPicPr>
        <p:blipFill>
          <a:blip r:embed="rId5" cstate="print"/>
          <a:srcRect l="74187"/>
          <a:stretch>
            <a:fillRect/>
          </a:stretch>
        </p:blipFill>
        <p:spPr bwMode="auto">
          <a:xfrm>
            <a:off x="4149725" y="3627438"/>
            <a:ext cx="1370013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75" y="36513"/>
            <a:ext cx="4154488" cy="368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488" y="3724275"/>
            <a:ext cx="3629025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6888" y="3724275"/>
            <a:ext cx="3940175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4325" y="542925"/>
            <a:ext cx="1806575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6124575" y="1052513"/>
            <a:ext cx="2943225" cy="2586037"/>
          </a:xfrm>
          <a:prstGeom prst="rect">
            <a:avLst/>
          </a:prstGeom>
          <a:solidFill>
            <a:srgbClr val="99FF99"/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chemeClr val="tx2"/>
              </a:buClr>
              <a:buFont typeface="Times" charset="0"/>
              <a:buNone/>
            </a:pPr>
            <a:r>
              <a:rPr lang="ru-RU" b="1"/>
              <a:t>ЭКОНОМИЧНЫЕ ПРОТОН-УГЛЕРОДНЫЕ </a:t>
            </a:r>
          </a:p>
          <a:p>
            <a:pPr algn="ctr">
              <a:buClr>
                <a:schemeClr val="tx2"/>
              </a:buClr>
              <a:buFont typeface="Times" charset="0"/>
              <a:buNone/>
            </a:pPr>
            <a:r>
              <a:rPr lang="ru-RU" b="1"/>
              <a:t>(Е = 400 МэВ/н) СИНХРОТРОНЫ ДЛЯ МЕДИЦИНЫ.</a:t>
            </a:r>
          </a:p>
          <a:p>
            <a:pPr algn="ctr">
              <a:buClr>
                <a:schemeClr val="tx2"/>
              </a:buClr>
              <a:buFont typeface="Times" charset="0"/>
              <a:buNone/>
            </a:pPr>
            <a:endParaRPr lang="ru-RU" b="1"/>
          </a:p>
          <a:p>
            <a:pPr algn="ctr">
              <a:buClr>
                <a:schemeClr val="tx2"/>
              </a:buClr>
              <a:buFont typeface="Times" charset="0"/>
              <a:buNone/>
            </a:pPr>
            <a:r>
              <a:rPr lang="ru-RU" b="1"/>
              <a:t>СИСТЕМЫ УГЛЕРОДНЫХ ГАНТРИ И КАНАЛОВ ПУЧКОВ</a:t>
            </a:r>
          </a:p>
        </p:txBody>
      </p:sp>
      <p:sp>
        <p:nvSpPr>
          <p:cNvPr id="26630" name="WordArt 24"/>
          <p:cNvSpPr>
            <a:spLocks noChangeArrowheads="1" noChangeShapeType="1" noTextEdit="1"/>
          </p:cNvSpPr>
          <p:nvPr/>
        </p:nvSpPr>
        <p:spPr bwMode="auto">
          <a:xfrm>
            <a:off x="6426200" y="120650"/>
            <a:ext cx="2447925" cy="812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Impact"/>
              </a:rPr>
              <a:t>СП МАГНИТЫ</a:t>
            </a:r>
          </a:p>
        </p:txBody>
      </p:sp>
      <p:sp>
        <p:nvSpPr>
          <p:cNvPr id="26631" name="TextBox 1"/>
          <p:cNvSpPr txBox="1">
            <a:spLocks noChangeArrowheads="1"/>
          </p:cNvSpPr>
          <p:nvPr/>
        </p:nvSpPr>
        <p:spPr bwMode="auto">
          <a:xfrm>
            <a:off x="0" y="2663825"/>
            <a:ext cx="2646363" cy="585788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/>
              <a:t>Вес гантри </a:t>
            </a:r>
            <a:r>
              <a:rPr lang="en-US" sz="1600"/>
              <a:t>HIT </a:t>
            </a:r>
            <a:r>
              <a:rPr lang="ru-RU" sz="1600"/>
              <a:t>600 тонн, </a:t>
            </a:r>
            <a:endParaRPr lang="en-US" sz="1600"/>
          </a:p>
          <a:p>
            <a:r>
              <a:rPr lang="ru-RU" sz="1600"/>
              <a:t>размеры: 19 х 12 метров</a:t>
            </a:r>
          </a:p>
        </p:txBody>
      </p:sp>
      <p:sp>
        <p:nvSpPr>
          <p:cNvPr id="26632" name="TextBox 8"/>
          <p:cNvSpPr txBox="1">
            <a:spLocks noChangeArrowheads="1"/>
          </p:cNvSpPr>
          <p:nvPr/>
        </p:nvSpPr>
        <p:spPr bwMode="auto">
          <a:xfrm>
            <a:off x="114300" y="3678238"/>
            <a:ext cx="2841625" cy="8620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FF0000"/>
                </a:solidFill>
              </a:rPr>
              <a:t>Вес гантри (проект ОИЯИ)</a:t>
            </a:r>
          </a:p>
          <a:p>
            <a:r>
              <a:rPr lang="ru-RU" sz="1600">
                <a:solidFill>
                  <a:srgbClr val="FF0000"/>
                </a:solidFill>
              </a:rPr>
              <a:t>40 тонн, размеры: </a:t>
            </a:r>
          </a:p>
          <a:p>
            <a:r>
              <a:rPr lang="ru-RU" sz="1600">
                <a:solidFill>
                  <a:srgbClr val="FF0000"/>
                </a:solidFill>
              </a:rPr>
              <a:t>8,5 х 7 метров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6" descr="P10100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7413" y="5060950"/>
            <a:ext cx="4410075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8" descr="P103009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0975" y="3567113"/>
            <a:ext cx="192722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 descr="P102006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3038" y="5119688"/>
            <a:ext cx="1931987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15" descr="15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25" y="5021263"/>
            <a:ext cx="2600325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1"/>
          <p:cNvPicPr>
            <a:picLocks noChangeAspect="1" noChangeArrowheads="1"/>
          </p:cNvPicPr>
          <p:nvPr/>
        </p:nvPicPr>
        <p:blipFill>
          <a:blip r:embed="rId7" cstate="print"/>
          <a:srcRect l="3506" r="5614"/>
          <a:stretch>
            <a:fillRect/>
          </a:stretch>
        </p:blipFill>
        <p:spPr bwMode="auto">
          <a:xfrm>
            <a:off x="42863" y="557213"/>
            <a:ext cx="2906712" cy="21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Изображение 4" descr="IMG_5039.JPG"/>
          <p:cNvPicPr>
            <a:picLocks noChangeAspect="1"/>
          </p:cNvPicPr>
          <p:nvPr/>
        </p:nvPicPr>
        <p:blipFill>
          <a:blip r:embed="rId8" cstate="print"/>
          <a:srcRect t="11259"/>
          <a:stretch>
            <a:fillRect/>
          </a:stretch>
        </p:blipFill>
        <p:spPr bwMode="auto">
          <a:xfrm>
            <a:off x="6715125" y="3567113"/>
            <a:ext cx="239236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751" name="Группа 46"/>
          <p:cNvGrpSpPr>
            <a:grpSpLocks/>
          </p:cNvGrpSpPr>
          <p:nvPr/>
        </p:nvGrpSpPr>
        <p:grpSpPr bwMode="auto">
          <a:xfrm>
            <a:off x="5614988" y="1095375"/>
            <a:ext cx="3398837" cy="2322513"/>
            <a:chOff x="1869885" y="1283516"/>
            <a:chExt cx="4391480" cy="3188596"/>
          </a:xfrm>
        </p:grpSpPr>
        <p:pic>
          <p:nvPicPr>
            <p:cNvPr id="31757" name="Picture 4" descr="http://www.western-gera.de/index_htm_files/165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69885" y="1283516"/>
              <a:ext cx="4391480" cy="3188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8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83607" y="1752110"/>
              <a:ext cx="3364035" cy="24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752" name="Рисунок 12"/>
          <p:cNvPicPr>
            <a:picLocks noChangeAspect="1"/>
          </p:cNvPicPr>
          <p:nvPr/>
        </p:nvPicPr>
        <p:blipFill>
          <a:blip r:embed="rId11" cstate="print"/>
          <a:srcRect l="5389" r="13354"/>
          <a:stretch>
            <a:fillRect/>
          </a:stretch>
        </p:blipFill>
        <p:spPr bwMode="auto">
          <a:xfrm>
            <a:off x="47625" y="2803525"/>
            <a:ext cx="25876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Рисунок 2"/>
          <p:cNvPicPr>
            <a:picLocks noChangeAspect="1"/>
          </p:cNvPicPr>
          <p:nvPr/>
        </p:nvPicPr>
        <p:blipFill>
          <a:blip r:embed="rId12" cstate="print"/>
          <a:srcRect l="4848" t="17418" r="11705" b="7494"/>
          <a:stretch>
            <a:fillRect/>
          </a:stretch>
        </p:blipFill>
        <p:spPr bwMode="auto">
          <a:xfrm>
            <a:off x="3065463" y="1976438"/>
            <a:ext cx="23891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Рисунок 6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24400" y="3552825"/>
            <a:ext cx="1931988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5" name="Прямоугольник 7"/>
          <p:cNvSpPr>
            <a:spLocks noChangeArrowheads="1"/>
          </p:cNvSpPr>
          <p:nvPr/>
        </p:nvSpPr>
        <p:spPr bwMode="auto">
          <a:xfrm>
            <a:off x="3065463" y="79375"/>
            <a:ext cx="59483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УНЦ ОИЯИ – порядка 400 молодых специалистов в год (школы, дипломы, практики)</a:t>
            </a:r>
          </a:p>
          <a:p>
            <a:r>
              <a:rPr lang="ru-RU"/>
              <a:t>Проект </a:t>
            </a:r>
            <a:r>
              <a:rPr lang="en-US"/>
              <a:t>NICA </a:t>
            </a:r>
            <a:r>
              <a:rPr lang="ru-RU"/>
              <a:t>(сейчас) </a:t>
            </a:r>
            <a:r>
              <a:rPr lang="en-US"/>
              <a:t>~ </a:t>
            </a:r>
            <a:r>
              <a:rPr lang="ru-RU"/>
              <a:t>30% - специалисты до 35 лет </a:t>
            </a:r>
          </a:p>
        </p:txBody>
      </p:sp>
      <p:sp>
        <p:nvSpPr>
          <p:cNvPr id="31756" name="Прямоугольник 1"/>
          <p:cNvSpPr>
            <a:spLocks noChangeArrowheads="1"/>
          </p:cNvSpPr>
          <p:nvPr/>
        </p:nvSpPr>
        <p:spPr bwMode="auto">
          <a:xfrm>
            <a:off x="2957513" y="1028700"/>
            <a:ext cx="26050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solidFill>
                  <a:srgbClr val="0000FF"/>
                </a:solidFill>
                <a:latin typeface="Arial Black" pitchFamily="34" charset="0"/>
              </a:rPr>
              <a:t>Создание</a:t>
            </a:r>
          </a:p>
          <a:p>
            <a:pPr algn="ctr"/>
            <a:r>
              <a:rPr lang="ru-RU">
                <a:solidFill>
                  <a:srgbClr val="0000FF"/>
                </a:solidFill>
                <a:latin typeface="Arial Black" pitchFamily="34" charset="0"/>
              </a:rPr>
              <a:t>Лабораторий, ЦКП</a:t>
            </a:r>
          </a:p>
          <a:p>
            <a:pPr algn="ctr"/>
            <a:r>
              <a:rPr lang="ru-RU">
                <a:solidFill>
                  <a:srgbClr val="0000FF"/>
                </a:solidFill>
                <a:latin typeface="Arial Black" pitchFamily="34" charset="0"/>
              </a:rPr>
              <a:t>Стендов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дубн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itle 1"/>
          <p:cNvSpPr>
            <a:spLocks noGrp="1"/>
          </p:cNvSpPr>
          <p:nvPr>
            <p:ph type="ctrTitle"/>
          </p:nvPr>
        </p:nvSpPr>
        <p:spPr>
          <a:xfrm>
            <a:off x="1282700" y="0"/>
            <a:ext cx="6197600" cy="830263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90"/>
                </a:solidFill>
              </a:rPr>
              <a:t> </a:t>
            </a:r>
            <a:endParaRPr lang="ru-RU" sz="2800" b="1" dirty="0" smtClean="0">
              <a:solidFill>
                <a:srgbClr val="000090"/>
              </a:solidFill>
              <a:cs typeface="Arial" pitchFamily="34" charset="0"/>
            </a:endParaRPr>
          </a:p>
        </p:txBody>
      </p:sp>
      <p:sp>
        <p:nvSpPr>
          <p:cNvPr id="10244" name="Subtitle 2"/>
          <p:cNvSpPr>
            <a:spLocks noGrp="1"/>
          </p:cNvSpPr>
          <p:nvPr>
            <p:ph type="subTitle" idx="1"/>
          </p:nvPr>
        </p:nvSpPr>
        <p:spPr>
          <a:xfrm>
            <a:off x="1253697" y="0"/>
            <a:ext cx="6460748" cy="935515"/>
          </a:xfrm>
        </p:spPr>
        <p:txBody>
          <a:bodyPr/>
          <a:lstStyle/>
          <a:p>
            <a:pPr algn="l" eaLnBrk="1" hangingPunct="1"/>
            <a:r>
              <a:rPr lang="ru-RU" sz="2000" b="1" i="1" dirty="0" smtClean="0">
                <a:solidFill>
                  <a:srgbClr val="19194D"/>
                </a:solidFill>
              </a:rPr>
              <a:t>   Объединенный Институт Ядерных Исследований</a:t>
            </a:r>
          </a:p>
          <a:p>
            <a:pPr algn="l" eaLnBrk="1" hangingPunct="1"/>
            <a:r>
              <a:rPr lang="ru-RU" sz="2000" b="1" i="1" dirty="0" smtClean="0">
                <a:solidFill>
                  <a:schemeClr val="tx2"/>
                </a:solidFill>
              </a:rPr>
              <a:t>Международная межправительственная организация</a:t>
            </a:r>
            <a:endParaRPr lang="ru-RU" sz="2000" b="1" i="1" dirty="0" smtClean="0">
              <a:solidFill>
                <a:srgbClr val="19194D"/>
              </a:solidFill>
              <a:cs typeface="Arial" pitchFamily="34" charset="0"/>
            </a:endParaRPr>
          </a:p>
        </p:txBody>
      </p:sp>
      <p:pic>
        <p:nvPicPr>
          <p:cNvPr id="10245" name="Рисунок 4" descr="LHEP-emblema-trans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" y="76200"/>
            <a:ext cx="12192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739063" y="6381750"/>
            <a:ext cx="1168400" cy="476250"/>
          </a:xfrm>
          <a:noFill/>
        </p:spPr>
        <p:txBody>
          <a:bodyPr/>
          <a:lstStyle/>
          <a:p>
            <a:fld id="{19CFCFA4-3020-4F94-BF43-58B05D93BDAD}" type="slidenum">
              <a:rPr lang="ru-RU">
                <a:ea typeface="MS PGothic" pitchFamily="34" charset="-128"/>
              </a:rPr>
              <a:pPr/>
              <a:t>2</a:t>
            </a:fld>
            <a:endParaRPr lang="ru-RU">
              <a:ea typeface="MS PGothic" pitchFamily="34" charset="-128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7073900" y="2832100"/>
            <a:ext cx="546100" cy="101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250" name="TextBox 9"/>
          <p:cNvSpPr txBox="1">
            <a:spLocks noChangeArrowheads="1"/>
          </p:cNvSpPr>
          <p:nvPr/>
        </p:nvSpPr>
        <p:spPr bwMode="auto">
          <a:xfrm>
            <a:off x="6921500" y="2439988"/>
            <a:ext cx="749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NICA</a:t>
            </a:r>
          </a:p>
        </p:txBody>
      </p:sp>
      <p:sp>
        <p:nvSpPr>
          <p:cNvPr id="10251" name="TextBox 10"/>
          <p:cNvSpPr txBox="1">
            <a:spLocks noChangeArrowheads="1"/>
          </p:cNvSpPr>
          <p:nvPr/>
        </p:nvSpPr>
        <p:spPr bwMode="auto">
          <a:xfrm>
            <a:off x="5395194" y="4064000"/>
            <a:ext cx="10659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000090"/>
                </a:solidFill>
              </a:rPr>
              <a:t>ВОЛГА</a:t>
            </a:r>
            <a:endParaRPr lang="en-US" sz="2000" b="1" i="1" dirty="0">
              <a:solidFill>
                <a:srgbClr val="000090"/>
              </a:solidFill>
            </a:endParaRPr>
          </a:p>
        </p:txBody>
      </p:sp>
      <p:pic>
        <p:nvPicPr>
          <p:cNvPr id="10252" name="Picture 6" descr="NICA-Logo_4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6731000" y="2781300"/>
            <a:ext cx="304800" cy="762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2"/>
          <p:cNvGrpSpPr>
            <a:grpSpLocks/>
          </p:cNvGrpSpPr>
          <p:nvPr/>
        </p:nvGrpSpPr>
        <p:grpSpPr bwMode="auto">
          <a:xfrm>
            <a:off x="699181" y="1022350"/>
            <a:ext cx="7558087" cy="5835650"/>
            <a:chOff x="46038" y="144463"/>
            <a:chExt cx="7558498" cy="5836207"/>
          </a:xfrm>
        </p:grpSpPr>
        <p:pic>
          <p:nvPicPr>
            <p:cNvPr id="75782" name="Рисунок 44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038" y="144463"/>
              <a:ext cx="7558498" cy="5836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3191046" y="2784727"/>
              <a:ext cx="1760634" cy="1020860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dirty="0">
                  <a:solidFill>
                    <a:schemeClr val="bg1"/>
                  </a:solidFill>
                  <a:ea typeface="ＭＳ Ｐゴシック" panose="020B0600070205080204" pitchFamily="34" charset="-128"/>
                </a:rPr>
                <a:t>Accelerator and Detector Technologies</a:t>
              </a:r>
              <a:endParaRPr lang="ru-RU" dirty="0">
                <a:solidFill>
                  <a:schemeClr val="bg1"/>
                </a:solidFill>
                <a:ea typeface="ＭＳ Ｐゴシック" panose="020B0600070205080204" pitchFamily="34" charset="-128"/>
              </a:endParaRPr>
            </a:p>
          </p:txBody>
        </p:sp>
      </p:grpSp>
      <p:pic>
        <p:nvPicPr>
          <p:cNvPr id="5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5859" y="3483979"/>
            <a:ext cx="2611871" cy="1422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371397" y="420914"/>
            <a:ext cx="2359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0090"/>
                </a:solidFill>
              </a:rPr>
              <a:t>Заключение</a:t>
            </a:r>
            <a:r>
              <a:rPr lang="en-US" sz="2800" b="1">
                <a:solidFill>
                  <a:srgbClr val="00009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3.jpg"/>
          <p:cNvPicPr>
            <a:picLocks noChangeAspect="1"/>
          </p:cNvPicPr>
          <p:nvPr/>
        </p:nvPicPr>
        <p:blipFill>
          <a:blip r:embed="rId2" cstate="print">
            <a:lum bright="45000" contrast="-8000"/>
          </a:blip>
          <a:srcRect/>
          <a:stretch>
            <a:fillRect/>
          </a:stretch>
        </p:blipFill>
        <p:spPr bwMode="auto">
          <a:xfrm>
            <a:off x="0" y="0"/>
            <a:ext cx="91092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2665414" y="2623005"/>
            <a:ext cx="382765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</a:t>
            </a:r>
          </a:p>
          <a:p>
            <a:pPr algn="ctr"/>
            <a:r>
              <a:rPr lang="ru-RU" sz="4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 </a:t>
            </a:r>
            <a:r>
              <a:rPr lang="ru-RU" sz="4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en-US" sz="4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0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6223000" y="4581525"/>
            <a:ext cx="2819400" cy="1855788"/>
            <a:chOff x="473" y="1092"/>
            <a:chExt cx="3766" cy="2630"/>
          </a:xfrm>
        </p:grpSpPr>
        <p:pic>
          <p:nvPicPr>
            <p:cNvPr id="19479" name="Picture 3" descr="C:\Documents and Settings\kovalenko\My Documents\NICA\New NICA_2011-2016\_11k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3" y="1092"/>
              <a:ext cx="3766" cy="263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9480" name="Line 13"/>
            <p:cNvSpPr>
              <a:spLocks noChangeShapeType="1"/>
            </p:cNvSpPr>
            <p:nvPr/>
          </p:nvSpPr>
          <p:spPr bwMode="auto">
            <a:xfrm flipH="1" flipV="1">
              <a:off x="2352" y="2016"/>
              <a:ext cx="192" cy="288"/>
            </a:xfrm>
            <a:prstGeom prst="line">
              <a:avLst/>
            </a:prstGeom>
            <a:noFill/>
            <a:ln w="1905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1" name="Line 15"/>
            <p:cNvSpPr>
              <a:spLocks noChangeShapeType="1"/>
            </p:cNvSpPr>
            <p:nvPr/>
          </p:nvSpPr>
          <p:spPr bwMode="auto">
            <a:xfrm>
              <a:off x="1392" y="1728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2" name="Line 16"/>
            <p:cNvSpPr>
              <a:spLocks noChangeShapeType="1"/>
            </p:cNvSpPr>
            <p:nvPr/>
          </p:nvSpPr>
          <p:spPr bwMode="auto">
            <a:xfrm flipH="1" flipV="1">
              <a:off x="2928" y="1968"/>
              <a:ext cx="432" cy="96"/>
            </a:xfrm>
            <a:prstGeom prst="line">
              <a:avLst/>
            </a:prstGeom>
            <a:noFill/>
            <a:ln w="19050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3" name="Line 18"/>
            <p:cNvSpPr>
              <a:spLocks noChangeShapeType="1"/>
            </p:cNvSpPr>
            <p:nvPr/>
          </p:nvSpPr>
          <p:spPr bwMode="auto">
            <a:xfrm>
              <a:off x="1008" y="2016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4" name="Line 21"/>
            <p:cNvSpPr>
              <a:spLocks noChangeShapeType="1"/>
            </p:cNvSpPr>
            <p:nvPr/>
          </p:nvSpPr>
          <p:spPr bwMode="auto">
            <a:xfrm>
              <a:off x="768" y="2640"/>
              <a:ext cx="48" cy="96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5" name="Line 22"/>
            <p:cNvSpPr>
              <a:spLocks noChangeShapeType="1"/>
            </p:cNvSpPr>
            <p:nvPr/>
          </p:nvSpPr>
          <p:spPr bwMode="auto">
            <a:xfrm flipH="1">
              <a:off x="2064" y="2928"/>
              <a:ext cx="240" cy="48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6" name="Line 23"/>
            <p:cNvSpPr>
              <a:spLocks noChangeShapeType="1"/>
            </p:cNvSpPr>
            <p:nvPr/>
          </p:nvSpPr>
          <p:spPr bwMode="auto">
            <a:xfrm flipH="1" flipV="1">
              <a:off x="1632" y="3408"/>
              <a:ext cx="192" cy="96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9459" name="Picture 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" y="4149725"/>
            <a:ext cx="2987675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460" name="Line 11"/>
          <p:cNvSpPr>
            <a:spLocks noChangeShapeType="1"/>
          </p:cNvSpPr>
          <p:nvPr/>
        </p:nvSpPr>
        <p:spPr bwMode="auto">
          <a:xfrm>
            <a:off x="4551363" y="4767263"/>
            <a:ext cx="647700" cy="576262"/>
          </a:xfrm>
          <a:prstGeom prst="line">
            <a:avLst/>
          </a:prstGeom>
          <a:noFill/>
          <a:ln w="88900">
            <a:solidFill>
              <a:srgbClr val="00B0F0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9461" name="Рисунок 10" descr="Nuclotron_tunnel_201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9913" y="4221163"/>
            <a:ext cx="29527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7"/>
          <p:cNvSpPr>
            <a:spLocks/>
          </p:cNvSpPr>
          <p:nvPr/>
        </p:nvSpPr>
        <p:spPr bwMode="auto">
          <a:xfrm>
            <a:off x="3190875" y="1408113"/>
            <a:ext cx="2968625" cy="1485900"/>
          </a:xfrm>
          <a:prstGeom prst="rect">
            <a:avLst/>
          </a:prstGeom>
          <a:solidFill>
            <a:srgbClr val="000090"/>
          </a:solidFill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r>
              <a:rPr lang="ru-RU" b="1">
                <a:solidFill>
                  <a:srgbClr val="FFFF00"/>
                </a:solidFill>
                <a:latin typeface="Comic Sans MS" pitchFamily="66" charset="0"/>
                <a:sym typeface="Times" charset="0"/>
              </a:rPr>
              <a:t>Первый</a:t>
            </a:r>
          </a:p>
          <a:p>
            <a:r>
              <a:rPr lang="ru-RU" b="1">
                <a:solidFill>
                  <a:srgbClr val="FFFFFF"/>
                </a:solidFill>
                <a:latin typeface="Comic Sans MS" pitchFamily="66" charset="0"/>
                <a:sym typeface="Times" charset="0"/>
              </a:rPr>
              <a:t>сверхпроводящий </a:t>
            </a:r>
            <a:endParaRPr lang="en-US" b="1">
              <a:solidFill>
                <a:srgbClr val="FFFFFF"/>
              </a:solidFill>
              <a:latin typeface="Comic Sans MS" pitchFamily="66" charset="0"/>
              <a:sym typeface="Times" charset="0"/>
            </a:endParaRPr>
          </a:p>
          <a:p>
            <a:pPr algn="r"/>
            <a:r>
              <a:rPr lang="ru-RU" b="1">
                <a:solidFill>
                  <a:srgbClr val="FFFFFF"/>
                </a:solidFill>
                <a:latin typeface="Comic Sans MS" pitchFamily="66" charset="0"/>
                <a:sym typeface="Times" charset="0"/>
              </a:rPr>
              <a:t>ускоритель </a:t>
            </a:r>
          </a:p>
          <a:p>
            <a:pPr algn="r"/>
            <a:r>
              <a:rPr lang="ru-RU" b="1">
                <a:solidFill>
                  <a:srgbClr val="FFFFFF"/>
                </a:solidFill>
                <a:latin typeface="Comic Sans MS" pitchFamily="66" charset="0"/>
                <a:sym typeface="Times" charset="0"/>
              </a:rPr>
              <a:t>тяжелых </a:t>
            </a:r>
          </a:p>
          <a:p>
            <a:pPr algn="r"/>
            <a:r>
              <a:rPr lang="ru-RU" b="1">
                <a:solidFill>
                  <a:srgbClr val="FFFFFF"/>
                </a:solidFill>
                <a:latin typeface="Comic Sans MS" pitchFamily="66" charset="0"/>
                <a:sym typeface="Times" charset="0"/>
              </a:rPr>
              <a:t>ионов</a:t>
            </a:r>
          </a:p>
        </p:txBody>
      </p:sp>
      <p:sp>
        <p:nvSpPr>
          <p:cNvPr id="117767" name="Rectangle 8"/>
          <p:cNvSpPr>
            <a:spLocks noChangeArrowheads="1"/>
          </p:cNvSpPr>
          <p:nvPr/>
        </p:nvSpPr>
        <p:spPr bwMode="auto">
          <a:xfrm>
            <a:off x="50800" y="622300"/>
            <a:ext cx="3048000" cy="708025"/>
          </a:xfrm>
          <a:prstGeom prst="rect">
            <a:avLst/>
          </a:prstGeom>
          <a:gradFill rotWithShape="1">
            <a:gsLst>
              <a:gs pos="0">
                <a:srgbClr val="F0FFFF"/>
              </a:gs>
              <a:gs pos="64999">
                <a:srgbClr val="DDFEFF"/>
              </a:gs>
              <a:gs pos="100000">
                <a:srgbClr val="CFFFFF"/>
              </a:gs>
            </a:gsLst>
            <a:lin ang="5400000" scaled="1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333399"/>
                </a:solidFill>
                <a:latin typeface="Helvetica" charset="0"/>
                <a:sym typeface="Helvetica" charset="0"/>
              </a:rPr>
              <a:t>1957</a:t>
            </a:r>
            <a:r>
              <a:rPr lang="en-US" sz="2000" b="1">
                <a:solidFill>
                  <a:srgbClr val="333399"/>
                </a:solidFill>
                <a:latin typeface="Helvetica" charset="0"/>
                <a:sym typeface="Helvetica" charset="0"/>
              </a:rPr>
              <a:t>  </a:t>
            </a:r>
            <a:r>
              <a:rPr lang="ru-RU" sz="2000" b="1">
                <a:solidFill>
                  <a:srgbClr val="333399"/>
                </a:solidFill>
                <a:latin typeface="Helvetica" charset="0"/>
                <a:sym typeface="Helvetica" charset="0"/>
              </a:rPr>
              <a:t> </a:t>
            </a:r>
            <a:endParaRPr lang="en-US" sz="2000" b="1">
              <a:solidFill>
                <a:srgbClr val="333399"/>
              </a:solidFill>
              <a:latin typeface="Helvetica" charset="0"/>
              <a:sym typeface="Helvetica" charset="0"/>
            </a:endParaRPr>
          </a:p>
          <a:p>
            <a:pPr algn="ctr"/>
            <a:r>
              <a:rPr lang="ru-RU" sz="2000" b="1">
                <a:solidFill>
                  <a:srgbClr val="333399"/>
                </a:solidFill>
                <a:latin typeface="Helvetica" charset="0"/>
                <a:sym typeface="Helvetica" charset="0"/>
              </a:rPr>
              <a:t>Синхрофазотрон</a:t>
            </a:r>
          </a:p>
        </p:txBody>
      </p:sp>
      <p:sp>
        <p:nvSpPr>
          <p:cNvPr id="117769" name="Rectangle 8"/>
          <p:cNvSpPr>
            <a:spLocks noChangeArrowheads="1"/>
          </p:cNvSpPr>
          <p:nvPr/>
        </p:nvSpPr>
        <p:spPr bwMode="auto">
          <a:xfrm>
            <a:off x="3175000" y="628650"/>
            <a:ext cx="2895600" cy="711200"/>
          </a:xfrm>
          <a:prstGeom prst="rect">
            <a:avLst/>
          </a:prstGeom>
          <a:gradFill rotWithShape="1">
            <a:gsLst>
              <a:gs pos="0">
                <a:srgbClr val="F0FFFF"/>
              </a:gs>
              <a:gs pos="64999">
                <a:srgbClr val="DDFEFF"/>
              </a:gs>
              <a:gs pos="100000">
                <a:srgbClr val="CFFFFF"/>
              </a:gs>
            </a:gsLst>
            <a:lin ang="5400000" scaled="1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Helvetica" charset="0"/>
                <a:sym typeface="Helvetica" charset="0"/>
              </a:rPr>
              <a:t>1993</a:t>
            </a:r>
            <a:r>
              <a:rPr lang="en-US" sz="2000" b="1">
                <a:solidFill>
                  <a:srgbClr val="333399"/>
                </a:solidFill>
                <a:latin typeface="Helvetica" charset="0"/>
                <a:sym typeface="Helvetica" charset="0"/>
              </a:rPr>
              <a:t> </a:t>
            </a:r>
            <a:endParaRPr lang="ru-RU" sz="2000" b="1">
              <a:solidFill>
                <a:srgbClr val="333399"/>
              </a:solidFill>
              <a:latin typeface="Helvetica" charset="0"/>
              <a:sym typeface="Helvetica" charset="0"/>
            </a:endParaRPr>
          </a:p>
          <a:p>
            <a:pPr algn="ctr"/>
            <a:r>
              <a:rPr lang="ru-RU" sz="2000" b="1">
                <a:solidFill>
                  <a:srgbClr val="333399"/>
                </a:solidFill>
                <a:latin typeface="Helvetica" charset="0"/>
                <a:sym typeface="Helvetica" charset="0"/>
              </a:rPr>
              <a:t>Нуклотрон </a:t>
            </a:r>
          </a:p>
        </p:txBody>
      </p:sp>
      <p:sp>
        <p:nvSpPr>
          <p:cNvPr id="19465" name="Rectangle 7"/>
          <p:cNvSpPr>
            <a:spLocks/>
          </p:cNvSpPr>
          <p:nvPr/>
        </p:nvSpPr>
        <p:spPr bwMode="auto">
          <a:xfrm>
            <a:off x="203200" y="1384300"/>
            <a:ext cx="2895600" cy="2273300"/>
          </a:xfrm>
          <a:prstGeom prst="rect">
            <a:avLst/>
          </a:prstGeom>
          <a:solidFill>
            <a:srgbClr val="000090"/>
          </a:solidFill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r>
              <a:rPr lang="ru-RU" b="1">
                <a:solidFill>
                  <a:schemeClr val="bg1"/>
                </a:solidFill>
                <a:latin typeface="Comic Sans MS" pitchFamily="66" charset="0"/>
                <a:sym typeface="Times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Comic Sans MS" pitchFamily="66" charset="0"/>
                <a:sym typeface="Times" charset="0"/>
              </a:rPr>
              <a:t>10 </a:t>
            </a:r>
            <a:r>
              <a:rPr lang="ru-RU" b="1">
                <a:solidFill>
                  <a:schemeClr val="bg1"/>
                </a:solidFill>
                <a:latin typeface="Comic Sans MS" pitchFamily="66" charset="0"/>
                <a:sym typeface="Times" charset="0"/>
              </a:rPr>
              <a:t>ГЭВ протонный</a:t>
            </a:r>
          </a:p>
          <a:p>
            <a:pPr algn="r"/>
            <a:r>
              <a:rPr lang="ru-RU" b="1">
                <a:solidFill>
                  <a:schemeClr val="bg1"/>
                </a:solidFill>
                <a:latin typeface="Comic Sans MS" pitchFamily="66" charset="0"/>
                <a:sym typeface="Times" charset="0"/>
              </a:rPr>
              <a:t> синхротрон – лидер </a:t>
            </a:r>
          </a:p>
          <a:p>
            <a:pPr algn="r"/>
            <a:r>
              <a:rPr lang="ru-RU" b="1">
                <a:solidFill>
                  <a:schemeClr val="bg1"/>
                </a:solidFill>
                <a:latin typeface="Comic Sans MS" pitchFamily="66" charset="0"/>
                <a:sym typeface="Times" charset="0"/>
              </a:rPr>
              <a:t>по энергии</a:t>
            </a:r>
          </a:p>
          <a:p>
            <a:pPr algn="r"/>
            <a:endParaRPr lang="ru-RU" b="1">
              <a:solidFill>
                <a:schemeClr val="bg1"/>
              </a:solidFill>
              <a:latin typeface="Comic Sans MS" pitchFamily="66" charset="0"/>
              <a:sym typeface="Times" charset="0"/>
            </a:endParaRPr>
          </a:p>
          <a:p>
            <a:pPr algn="r"/>
            <a:r>
              <a:rPr lang="ru-RU" b="1" i="1">
                <a:solidFill>
                  <a:srgbClr val="FFFF00"/>
                </a:solidFill>
                <a:latin typeface="Comic Sans MS" pitchFamily="66" charset="0"/>
                <a:sym typeface="Times" charset="0"/>
              </a:rPr>
              <a:t>Начало эры </a:t>
            </a:r>
          </a:p>
          <a:p>
            <a:pPr algn="r"/>
            <a:r>
              <a:rPr lang="ru-RU" b="1" i="1">
                <a:solidFill>
                  <a:srgbClr val="FFFF00"/>
                </a:solidFill>
                <a:latin typeface="Comic Sans MS" pitchFamily="66" charset="0"/>
                <a:sym typeface="Times" charset="0"/>
              </a:rPr>
              <a:t>физики </a:t>
            </a:r>
          </a:p>
          <a:p>
            <a:pPr algn="r"/>
            <a:r>
              <a:rPr lang="ru-RU" b="1" i="1">
                <a:solidFill>
                  <a:srgbClr val="FFFF00"/>
                </a:solidFill>
                <a:latin typeface="Comic Sans MS" pitchFamily="66" charset="0"/>
                <a:sym typeface="Times" charset="0"/>
              </a:rPr>
              <a:t>высоких</a:t>
            </a:r>
          </a:p>
          <a:p>
            <a:pPr algn="r"/>
            <a:r>
              <a:rPr lang="ru-RU" b="1" i="1">
                <a:solidFill>
                  <a:srgbClr val="FFFF00"/>
                </a:solidFill>
                <a:latin typeface="Comic Sans MS" pitchFamily="66" charset="0"/>
                <a:sym typeface="Times" charset="0"/>
              </a:rPr>
              <a:t> энерги</a:t>
            </a:r>
            <a:r>
              <a:rPr lang="ru-RU" b="1">
                <a:solidFill>
                  <a:srgbClr val="FFFF00"/>
                </a:solidFill>
                <a:latin typeface="Comic Sans MS" pitchFamily="66" charset="0"/>
                <a:sym typeface="Times" charset="0"/>
              </a:rPr>
              <a:t>й</a:t>
            </a:r>
          </a:p>
        </p:txBody>
      </p:sp>
      <p:pic>
        <p:nvPicPr>
          <p:cNvPr id="19466" name="Picture 3" descr="photo0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000" y="1979613"/>
            <a:ext cx="11080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50800" y="3670300"/>
            <a:ext cx="3048000" cy="12001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>
                <a:solidFill>
                  <a:srgbClr val="003366"/>
                </a:solidFill>
                <a:latin typeface="Tahoma" pitchFamily="34" charset="0"/>
              </a:rPr>
              <a:t>В.И.Векслер </a:t>
            </a:r>
            <a:r>
              <a:rPr lang="en-US" b="1">
                <a:solidFill>
                  <a:srgbClr val="003366"/>
                </a:solidFill>
                <a:latin typeface="Tahoma" pitchFamily="34" charset="0"/>
              </a:rPr>
              <a:t>– </a:t>
            </a:r>
            <a:r>
              <a:rPr lang="ru-RU" b="1">
                <a:solidFill>
                  <a:srgbClr val="003366"/>
                </a:solidFill>
                <a:latin typeface="Tahoma" pitchFamily="34" charset="0"/>
              </a:rPr>
              <a:t>автор</a:t>
            </a:r>
          </a:p>
          <a:p>
            <a:r>
              <a:rPr lang="ru-RU" b="1" i="1">
                <a:solidFill>
                  <a:srgbClr val="FF0000"/>
                </a:solidFill>
                <a:latin typeface="Tahoma" pitchFamily="34" charset="0"/>
              </a:rPr>
              <a:t>Принципа</a:t>
            </a:r>
          </a:p>
          <a:p>
            <a:pPr algn="r"/>
            <a:r>
              <a:rPr lang="ru-RU" b="1" i="1">
                <a:solidFill>
                  <a:srgbClr val="FF0000"/>
                </a:solidFill>
                <a:latin typeface="Tahoma" pitchFamily="34" charset="0"/>
              </a:rPr>
              <a:t>автофазировки</a:t>
            </a:r>
          </a:p>
          <a:p>
            <a:pPr algn="r"/>
            <a:r>
              <a:rPr lang="en-US" b="1" i="1">
                <a:solidFill>
                  <a:srgbClr val="000090"/>
                </a:solidFill>
                <a:latin typeface="Tahoma" pitchFamily="34" charset="0"/>
              </a:rPr>
              <a:t>(1944)</a:t>
            </a:r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3175000" y="3187700"/>
            <a:ext cx="2895600" cy="14779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rgbClr val="003366"/>
                </a:solidFill>
                <a:latin typeface="Tahoma" pitchFamily="34" charset="0"/>
              </a:rPr>
              <a:t>A.M. </a:t>
            </a:r>
            <a:r>
              <a:rPr lang="ru-RU" b="1">
                <a:solidFill>
                  <a:srgbClr val="003366"/>
                </a:solidFill>
                <a:latin typeface="Tahoma" pitchFamily="34" charset="0"/>
              </a:rPr>
              <a:t>Балдин</a:t>
            </a:r>
            <a:r>
              <a:rPr lang="en-US" b="1">
                <a:solidFill>
                  <a:srgbClr val="003366"/>
                </a:solidFill>
                <a:latin typeface="Tahoma" pitchFamily="34" charset="0"/>
              </a:rPr>
              <a:t> </a:t>
            </a:r>
            <a:endParaRPr lang="ru-RU" b="1">
              <a:solidFill>
                <a:srgbClr val="003366"/>
              </a:solidFill>
              <a:latin typeface="Tahoma" pitchFamily="34" charset="0"/>
            </a:endParaRPr>
          </a:p>
          <a:p>
            <a:pPr algn="r"/>
            <a:r>
              <a:rPr lang="en-US" b="1">
                <a:solidFill>
                  <a:srgbClr val="003366"/>
                </a:solidFill>
                <a:latin typeface="Tahoma" pitchFamily="34" charset="0"/>
              </a:rPr>
              <a:t>–  </a:t>
            </a:r>
            <a:r>
              <a:rPr lang="ru-RU" b="1">
                <a:solidFill>
                  <a:srgbClr val="003366"/>
                </a:solidFill>
                <a:latin typeface="Tahoma" pitchFamily="34" charset="0"/>
              </a:rPr>
              <a:t>пионерские исследования по релятивистской ядерной физике</a:t>
            </a: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6184900" y="3530600"/>
            <a:ext cx="2806700" cy="12001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>
                <a:solidFill>
                  <a:srgbClr val="003366"/>
                </a:solidFill>
                <a:latin typeface="Tahoma" pitchFamily="34" charset="0"/>
              </a:rPr>
              <a:t>Исследования ядерной материи при экстремально высоких плотностях</a:t>
            </a:r>
          </a:p>
        </p:txBody>
      </p:sp>
      <p:pic>
        <p:nvPicPr>
          <p:cNvPr id="19470" name="Picture 15" descr="NICA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9300" y="1536700"/>
            <a:ext cx="19050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76" name="Rectangle 8"/>
          <p:cNvSpPr>
            <a:spLocks noChangeArrowheads="1"/>
          </p:cNvSpPr>
          <p:nvPr/>
        </p:nvSpPr>
        <p:spPr bwMode="auto">
          <a:xfrm>
            <a:off x="6194425" y="636588"/>
            <a:ext cx="2847975" cy="711200"/>
          </a:xfrm>
          <a:prstGeom prst="rect">
            <a:avLst/>
          </a:prstGeom>
          <a:gradFill rotWithShape="1">
            <a:gsLst>
              <a:gs pos="0">
                <a:srgbClr val="F0FFFF"/>
              </a:gs>
              <a:gs pos="64999">
                <a:srgbClr val="DDFEFF"/>
              </a:gs>
              <a:gs pos="100000">
                <a:srgbClr val="CFFFFF"/>
              </a:gs>
            </a:gsLst>
            <a:lin ang="5400000" scaled="1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33399"/>
                </a:solidFill>
                <a:latin typeface="Helvetica" charset="0"/>
                <a:sym typeface="Helvetica" charset="0"/>
              </a:rPr>
              <a:t>2020 </a:t>
            </a:r>
            <a:endParaRPr lang="ru-RU" sz="2000" b="1" dirty="0">
              <a:solidFill>
                <a:srgbClr val="333399"/>
              </a:solidFill>
              <a:latin typeface="Helvetica" charset="0"/>
              <a:sym typeface="Helvetica" charset="0"/>
            </a:endParaRPr>
          </a:p>
          <a:p>
            <a:pPr algn="ctr"/>
            <a:r>
              <a:rPr lang="en-US" sz="2000" b="1" dirty="0">
                <a:solidFill>
                  <a:srgbClr val="333399"/>
                </a:solidFill>
                <a:latin typeface="Helvetica" charset="0"/>
                <a:sym typeface="Helvetica" charset="0"/>
              </a:rPr>
              <a:t> NICA</a:t>
            </a:r>
            <a:endParaRPr lang="ru-RU" sz="2000" b="1" dirty="0">
              <a:solidFill>
                <a:srgbClr val="333399"/>
              </a:solidFill>
              <a:latin typeface="Helvetica" charset="0"/>
              <a:sym typeface="Helvetica" charset="0"/>
            </a:endParaRPr>
          </a:p>
        </p:txBody>
      </p:sp>
      <p:sp>
        <p:nvSpPr>
          <p:cNvPr id="19472" name="Rectangle 7"/>
          <p:cNvSpPr>
            <a:spLocks/>
          </p:cNvSpPr>
          <p:nvPr/>
        </p:nvSpPr>
        <p:spPr bwMode="auto">
          <a:xfrm>
            <a:off x="6223000" y="1408113"/>
            <a:ext cx="2835275" cy="1284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r>
              <a:rPr lang="ru-RU" b="1">
                <a:solidFill>
                  <a:srgbClr val="000090"/>
                </a:solidFill>
                <a:latin typeface="Comic Sans MS" pitchFamily="66" charset="0"/>
                <a:sym typeface="Times" charset="0"/>
              </a:rPr>
              <a:t>Сверхпроводящий коллайдер </a:t>
            </a:r>
          </a:p>
          <a:p>
            <a:r>
              <a:rPr lang="ru-RU" b="1">
                <a:solidFill>
                  <a:srgbClr val="000090"/>
                </a:solidFill>
                <a:latin typeface="Comic Sans MS" pitchFamily="66" charset="0"/>
                <a:sym typeface="Times" charset="0"/>
              </a:rPr>
              <a:t>тяжелых </a:t>
            </a:r>
          </a:p>
          <a:p>
            <a:r>
              <a:rPr lang="ru-RU" b="1">
                <a:solidFill>
                  <a:srgbClr val="000090"/>
                </a:solidFill>
                <a:latin typeface="Comic Sans MS" pitchFamily="66" charset="0"/>
                <a:sym typeface="Times" charset="0"/>
              </a:rPr>
              <a:t>ионов</a:t>
            </a:r>
          </a:p>
        </p:txBody>
      </p:sp>
      <p:sp>
        <p:nvSpPr>
          <p:cNvPr id="19473" name="Rectangle 29"/>
          <p:cNvSpPr>
            <a:spLocks noChangeArrowheads="1"/>
          </p:cNvSpPr>
          <p:nvPr/>
        </p:nvSpPr>
        <p:spPr bwMode="auto">
          <a:xfrm>
            <a:off x="850900" y="26988"/>
            <a:ext cx="8026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2400" i="1">
                <a:solidFill>
                  <a:srgbClr val="000090"/>
                </a:solidFill>
                <a:latin typeface="Comic Sans MS" pitchFamily="66" charset="0"/>
              </a:rPr>
              <a:t> от Синхрофазотрона к коллайдеру </a:t>
            </a:r>
            <a:r>
              <a:rPr lang="en-US" sz="2400" i="1">
                <a:solidFill>
                  <a:srgbClr val="000090"/>
                </a:solidFill>
                <a:latin typeface="Comic Sans MS" pitchFamily="66" charset="0"/>
              </a:rPr>
              <a:t>NICA</a:t>
            </a:r>
            <a:endParaRPr lang="ru-RU" sz="2400" i="1">
              <a:solidFill>
                <a:srgbClr val="000090"/>
              </a:solidFill>
              <a:latin typeface="Comic Sans MS" pitchFamily="66" charset="0"/>
            </a:endParaRPr>
          </a:p>
        </p:txBody>
      </p:sp>
      <p:sp>
        <p:nvSpPr>
          <p:cNvPr id="1947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94675" y="6580188"/>
            <a:ext cx="914400" cy="304800"/>
          </a:xfrm>
          <a:noFill/>
        </p:spPr>
        <p:txBody>
          <a:bodyPr/>
          <a:lstStyle/>
          <a:p>
            <a:fld id="{A55D9C90-5F6D-45A6-AC2A-FA6D7F5F37AE}" type="slidenum">
              <a:rPr lang="ru-RU">
                <a:latin typeface="Times" charset="0"/>
              </a:rPr>
              <a:pPr/>
              <a:t>3</a:t>
            </a:fld>
            <a:endParaRPr lang="ru-RU">
              <a:latin typeface="Times" charset="0"/>
            </a:endParaRPr>
          </a:p>
        </p:txBody>
      </p:sp>
      <p:pic>
        <p:nvPicPr>
          <p:cNvPr id="19475" name="Picture 30" descr="emblemaLHE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76200" y="0"/>
            <a:ext cx="12954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8" name="Picture 1029"/>
          <p:cNvPicPr>
            <a:picLocks noChangeAspect="1" noChangeArrowheads="1"/>
          </p:cNvPicPr>
          <p:nvPr/>
        </p:nvPicPr>
        <p:blipFill>
          <a:blip r:embed="rId9" cstate="print">
            <a:lum contrast="6000"/>
          </a:blip>
          <a:srcRect/>
          <a:stretch>
            <a:fillRect/>
          </a:stretch>
        </p:blipFill>
        <p:spPr bwMode="auto">
          <a:xfrm>
            <a:off x="3224213" y="1979613"/>
            <a:ext cx="1246187" cy="17859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6"/>
          <p:cNvGrpSpPr>
            <a:grpSpLocks/>
          </p:cNvGrpSpPr>
          <p:nvPr/>
        </p:nvGrpSpPr>
        <p:grpSpPr bwMode="auto">
          <a:xfrm>
            <a:off x="4097338" y="598488"/>
            <a:ext cx="4868862" cy="4910137"/>
            <a:chOff x="1878013" y="1379538"/>
            <a:chExt cx="4868862" cy="4910137"/>
          </a:xfrm>
        </p:grpSpPr>
        <p:grpSp>
          <p:nvGrpSpPr>
            <p:cNvPr id="3" name="Группа 25"/>
            <p:cNvGrpSpPr>
              <a:grpSpLocks/>
            </p:cNvGrpSpPr>
            <p:nvPr/>
          </p:nvGrpSpPr>
          <p:grpSpPr bwMode="auto">
            <a:xfrm>
              <a:off x="1878013" y="1379538"/>
              <a:ext cx="4868862" cy="4910137"/>
              <a:chOff x="1878013" y="1379538"/>
              <a:chExt cx="4868862" cy="4910137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1878013" y="1379538"/>
                <a:ext cx="4868862" cy="4910137"/>
                <a:chOff x="1128292" y="1066800"/>
                <a:chExt cx="5638800" cy="5541963"/>
              </a:xfrm>
            </p:grpSpPr>
            <p:sp>
              <p:nvSpPr>
                <p:cNvPr id="21536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3429000" y="3581400"/>
                  <a:ext cx="762000" cy="304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400" b="1">
                      <a:solidFill>
                        <a:srgbClr val="FFFF00"/>
                      </a:solidFill>
                    </a:rPr>
                    <a:t>NICA</a:t>
                  </a:r>
                </a:p>
              </p:txBody>
            </p:sp>
            <p:pic>
              <p:nvPicPr>
                <p:cNvPr id="21537" name="Picture 11"/>
                <p:cNvPicPr>
                  <a:picLocks noChangeAspect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128292" y="1066800"/>
                  <a:ext cx="5638800" cy="55419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1534" name="TextBox 10"/>
              <p:cNvSpPr txBox="1">
                <a:spLocks noChangeArrowheads="1"/>
              </p:cNvSpPr>
              <p:nvPr/>
            </p:nvSpPr>
            <p:spPr bwMode="auto">
              <a:xfrm>
                <a:off x="4003675" y="3078163"/>
                <a:ext cx="2654300" cy="338554"/>
              </a:xfrm>
              <a:prstGeom prst="rect">
                <a:avLst/>
              </a:prstGeom>
              <a:solidFill>
                <a:srgbClr val="30499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1600" i="1">
                    <a:solidFill>
                      <a:schemeClr val="bg1"/>
                    </a:solidFill>
                  </a:rPr>
                  <a:t>кварк-глюонная материя</a:t>
                </a:r>
                <a:endParaRPr lang="en-US" sz="1600" i="1">
                  <a:solidFill>
                    <a:schemeClr val="bg1"/>
                  </a:solidFill>
                </a:endParaRPr>
              </a:p>
            </p:txBody>
          </p:sp>
          <p:sp>
            <p:nvSpPr>
              <p:cNvPr id="21535" name="TextBox 10"/>
              <p:cNvSpPr txBox="1">
                <a:spLocks noChangeArrowheads="1"/>
              </p:cNvSpPr>
              <p:nvPr/>
            </p:nvSpPr>
            <p:spPr bwMode="auto">
              <a:xfrm>
                <a:off x="4946650" y="5383213"/>
                <a:ext cx="1606550" cy="276999"/>
              </a:xfrm>
              <a:prstGeom prst="rect">
                <a:avLst/>
              </a:prstGeom>
              <a:solidFill>
                <a:srgbClr val="30499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1200">
                    <a:solidFill>
                      <a:schemeClr val="bg1"/>
                    </a:solidFill>
                  </a:rPr>
                  <a:t>нейтронные звезды</a:t>
                </a:r>
                <a:endParaRPr lang="en-US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532" name="TextBox 21"/>
            <p:cNvSpPr txBox="1">
              <a:spLocks noChangeArrowheads="1"/>
            </p:cNvSpPr>
            <p:nvPr/>
          </p:nvSpPr>
          <p:spPr bwMode="auto">
            <a:xfrm>
              <a:off x="4083050" y="1495425"/>
              <a:ext cx="2592276" cy="338554"/>
            </a:xfrm>
            <a:prstGeom prst="rect">
              <a:avLst/>
            </a:prstGeom>
            <a:solidFill>
              <a:srgbClr val="30499B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>
                  <a:solidFill>
                    <a:schemeClr val="bg1"/>
                  </a:solidFill>
                </a:rPr>
                <a:t>фазы ядерной материи</a:t>
              </a:r>
              <a:endParaRPr lang="en-US" sz="1600" b="1">
                <a:solidFill>
                  <a:schemeClr val="bg1"/>
                </a:solidFill>
              </a:endParaRPr>
            </a:p>
          </p:txBody>
        </p:sp>
      </p:grpSp>
      <p:pic>
        <p:nvPicPr>
          <p:cNvPr id="21509" name="Picture 2" descr="diagr2_1a"/>
          <p:cNvPicPr>
            <a:picLocks noChangeAspect="1" noChangeArrowheads="1"/>
          </p:cNvPicPr>
          <p:nvPr/>
        </p:nvPicPr>
        <p:blipFill>
          <a:blip r:embed="rId4" cstate="print"/>
          <a:srcRect l="1123" t="2017" r="50562" b="3220"/>
          <a:stretch>
            <a:fillRect/>
          </a:stretch>
        </p:blipFill>
        <p:spPr bwMode="auto">
          <a:xfrm>
            <a:off x="0" y="693738"/>
            <a:ext cx="3995738" cy="36718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1187450" y="0"/>
            <a:ext cx="6121400" cy="4619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ja-JP" sz="2400" b="1">
                <a:solidFill>
                  <a:srgbClr val="000066"/>
                </a:solidFill>
              </a:rPr>
              <a:t>Фазы ядерной материи</a:t>
            </a:r>
            <a:endParaRPr lang="en-US" altLang="ja-JP" sz="2400" b="1">
              <a:solidFill>
                <a:srgbClr val="000066"/>
              </a:solidFill>
            </a:endParaRPr>
          </a:p>
        </p:txBody>
      </p:sp>
      <p:sp>
        <p:nvSpPr>
          <p:cNvPr id="21511" name="Rectangle 10"/>
          <p:cNvSpPr>
            <a:spLocks noChangeArrowheads="1"/>
          </p:cNvSpPr>
          <p:nvPr/>
        </p:nvSpPr>
        <p:spPr bwMode="auto">
          <a:xfrm>
            <a:off x="203200" y="4932363"/>
            <a:ext cx="4800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19194D"/>
                </a:solidFill>
              </a:rPr>
              <a:t>Фазовые переходы состояний </a:t>
            </a:r>
          </a:p>
          <a:p>
            <a:r>
              <a:rPr lang="ru-RU" sz="2000">
                <a:solidFill>
                  <a:srgbClr val="19194D"/>
                </a:solidFill>
              </a:rPr>
              <a:t>ядерной материи можно </a:t>
            </a:r>
          </a:p>
          <a:p>
            <a:r>
              <a:rPr lang="ru-RU" sz="2000">
                <a:solidFill>
                  <a:srgbClr val="19194D"/>
                </a:solidFill>
              </a:rPr>
              <a:t>сопоставить с термодинамическими</a:t>
            </a:r>
          </a:p>
          <a:p>
            <a:pPr algn="r"/>
            <a:r>
              <a:rPr lang="ru-RU" sz="2000">
                <a:solidFill>
                  <a:srgbClr val="19194D"/>
                </a:solidFill>
              </a:rPr>
              <a:t> фазами воды</a:t>
            </a:r>
          </a:p>
        </p:txBody>
      </p:sp>
      <p:sp>
        <p:nvSpPr>
          <p:cNvPr id="2151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581775" y="6381750"/>
            <a:ext cx="2133600" cy="476250"/>
          </a:xfrm>
          <a:noFill/>
        </p:spPr>
        <p:txBody>
          <a:bodyPr anchor="b"/>
          <a:lstStyle/>
          <a:p>
            <a:fld id="{F3C8E542-EEC7-45C6-8DC2-B8B54C573DEE}" type="slidenum">
              <a:rPr lang="ru-RU"/>
              <a:pPr/>
              <a:t>4</a:t>
            </a:fld>
            <a:endParaRPr lang="ru-RU"/>
          </a:p>
        </p:txBody>
      </p:sp>
      <p:sp>
        <p:nvSpPr>
          <p:cNvPr id="21513" name="TextBox 12"/>
          <p:cNvSpPr txBox="1">
            <a:spLocks noChangeArrowheads="1"/>
          </p:cNvSpPr>
          <p:nvPr/>
        </p:nvSpPr>
        <p:spPr bwMode="auto">
          <a:xfrm>
            <a:off x="2679700" y="965200"/>
            <a:ext cx="1047750" cy="492125"/>
          </a:xfrm>
          <a:prstGeom prst="rect">
            <a:avLst/>
          </a:prstGeom>
          <a:solidFill>
            <a:schemeClr val="bg1"/>
          </a:solidFill>
          <a:ln w="12700">
            <a:solidFill>
              <a:srgbClr val="000090"/>
            </a:solidFill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600" i="1">
                <a:solidFill>
                  <a:srgbClr val="000090"/>
                </a:solidFill>
              </a:rPr>
              <a:t>критичес-</a:t>
            </a:r>
          </a:p>
          <a:p>
            <a:r>
              <a:rPr lang="ru-RU" sz="1600" i="1">
                <a:solidFill>
                  <a:srgbClr val="000090"/>
                </a:solidFill>
              </a:rPr>
              <a:t>кая точка</a:t>
            </a:r>
            <a:endParaRPr lang="en-US" sz="1600" i="1">
              <a:solidFill>
                <a:srgbClr val="000090"/>
              </a:solidFill>
            </a:endParaRPr>
          </a:p>
        </p:txBody>
      </p:sp>
      <p:sp>
        <p:nvSpPr>
          <p:cNvPr id="21514" name="TextBox 13"/>
          <p:cNvSpPr txBox="1">
            <a:spLocks noChangeArrowheads="1"/>
          </p:cNvSpPr>
          <p:nvPr/>
        </p:nvSpPr>
        <p:spPr bwMode="auto">
          <a:xfrm>
            <a:off x="990600" y="914400"/>
            <a:ext cx="1460500" cy="492125"/>
          </a:xfrm>
          <a:prstGeom prst="rect">
            <a:avLst/>
          </a:prstGeom>
          <a:solidFill>
            <a:schemeClr val="bg1"/>
          </a:solidFill>
          <a:ln w="12700">
            <a:solidFill>
              <a:srgbClr val="00009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600" i="1">
                <a:solidFill>
                  <a:srgbClr val="000090"/>
                </a:solidFill>
              </a:rPr>
              <a:t>смешанная </a:t>
            </a:r>
          </a:p>
          <a:p>
            <a:pPr algn="ctr"/>
            <a:r>
              <a:rPr lang="ru-RU" sz="1600" i="1">
                <a:solidFill>
                  <a:srgbClr val="000090"/>
                </a:solidFill>
              </a:rPr>
              <a:t>фаза </a:t>
            </a:r>
            <a:endParaRPr lang="en-US" sz="1600" i="1">
              <a:solidFill>
                <a:srgbClr val="000090"/>
              </a:solidFill>
            </a:endParaRPr>
          </a:p>
        </p:txBody>
      </p:sp>
      <p:sp>
        <p:nvSpPr>
          <p:cNvPr id="21515" name="TextBox 14"/>
          <p:cNvSpPr txBox="1">
            <a:spLocks noChangeArrowheads="1"/>
          </p:cNvSpPr>
          <p:nvPr/>
        </p:nvSpPr>
        <p:spPr bwMode="auto">
          <a:xfrm>
            <a:off x="584200" y="2362200"/>
            <a:ext cx="876300" cy="492125"/>
          </a:xfrm>
          <a:prstGeom prst="rect">
            <a:avLst/>
          </a:prstGeom>
          <a:solidFill>
            <a:schemeClr val="bg1"/>
          </a:solidFill>
          <a:ln w="12700">
            <a:solidFill>
              <a:srgbClr val="000090"/>
            </a:solidFill>
            <a:round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algn="ctr"/>
            <a:r>
              <a:rPr lang="ru-RU" sz="1600" i="1" dirty="0">
                <a:solidFill>
                  <a:srgbClr val="000090"/>
                </a:solidFill>
              </a:rPr>
              <a:t>тройная </a:t>
            </a:r>
            <a:r>
              <a:rPr lang="ru-RU" sz="1600" i="1" dirty="0" smtClean="0">
                <a:solidFill>
                  <a:srgbClr val="000090"/>
                </a:solidFill>
              </a:rPr>
              <a:t>точка</a:t>
            </a:r>
            <a:endParaRPr lang="en-US" sz="1600" i="1" dirty="0">
              <a:solidFill>
                <a:srgbClr val="00009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96900" y="1676400"/>
            <a:ext cx="1257300" cy="469900"/>
          </a:xfrm>
          <a:prstGeom prst="rect">
            <a:avLst/>
          </a:prstGeom>
          <a:solidFill>
            <a:srgbClr val="FFFFFF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r>
              <a:rPr lang="ru-RU" dirty="0">
                <a:solidFill>
                  <a:srgbClr val="000090"/>
                </a:solidFill>
              </a:rPr>
              <a:t>пар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104900" y="3278188"/>
            <a:ext cx="723900" cy="469900"/>
          </a:xfrm>
          <a:prstGeom prst="rect">
            <a:avLst/>
          </a:prstGeom>
          <a:solidFill>
            <a:srgbClr val="FFFFFF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r>
              <a:rPr lang="ru-RU">
                <a:solidFill>
                  <a:srgbClr val="000090"/>
                </a:solidFill>
              </a:rPr>
              <a:t>лед</a:t>
            </a:r>
            <a:endParaRPr lang="en-US">
              <a:solidFill>
                <a:srgbClr val="00009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844800" y="2032000"/>
            <a:ext cx="825500" cy="482600"/>
          </a:xfrm>
          <a:prstGeom prst="rect">
            <a:avLst/>
          </a:prstGeom>
          <a:solidFill>
            <a:srgbClr val="FFFFFF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r>
              <a:rPr lang="ru-RU">
                <a:solidFill>
                  <a:srgbClr val="000090"/>
                </a:solidFill>
              </a:rPr>
              <a:t>вода</a:t>
            </a:r>
            <a:endParaRPr lang="en-US">
              <a:solidFill>
                <a:srgbClr val="000090"/>
              </a:solidFill>
            </a:endParaRPr>
          </a:p>
        </p:txBody>
      </p:sp>
      <p:pic>
        <p:nvPicPr>
          <p:cNvPr id="21519" name="Picture 19" descr="500px-Quark_structure_proton.svg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5200" y="4497388"/>
            <a:ext cx="6223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25" descr="525px-Quark_structure_neutron.sv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2050" y="4438650"/>
            <a:ext cx="5905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1" name="TextBox 21"/>
          <p:cNvSpPr txBox="1">
            <a:spLocks noChangeArrowheads="1"/>
          </p:cNvSpPr>
          <p:nvPr/>
        </p:nvSpPr>
        <p:spPr bwMode="auto">
          <a:xfrm>
            <a:off x="7493635" y="4091940"/>
            <a:ext cx="1317625" cy="396000"/>
          </a:xfrm>
          <a:prstGeom prst="rect">
            <a:avLst/>
          </a:prstGeom>
          <a:solidFill>
            <a:srgbClr val="325CA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>
                <a:solidFill>
                  <a:schemeClr val="bg1"/>
                </a:solidFill>
              </a:rPr>
              <a:t> 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1522" name="TextBox 21"/>
          <p:cNvSpPr txBox="1">
            <a:spLocks noChangeArrowheads="1"/>
          </p:cNvSpPr>
          <p:nvPr/>
        </p:nvSpPr>
        <p:spPr bwMode="auto">
          <a:xfrm>
            <a:off x="5464175" y="4264025"/>
            <a:ext cx="1096963" cy="246063"/>
          </a:xfrm>
          <a:prstGeom prst="rect">
            <a:avLst/>
          </a:prstGeom>
          <a:solidFill>
            <a:srgbClr val="30499B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   материя  </a:t>
            </a:r>
            <a:endParaRPr lang="en-US" sz="1600" i="1">
              <a:solidFill>
                <a:schemeClr val="bg1"/>
              </a:solidFill>
            </a:endParaRPr>
          </a:p>
        </p:txBody>
      </p:sp>
      <p:pic>
        <p:nvPicPr>
          <p:cNvPr id="21523" name="Picture 24" descr="525px-Quark_structure_neutron.sv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7550" y="3422650"/>
            <a:ext cx="5905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4" name="TextBox 21"/>
          <p:cNvSpPr txBox="1">
            <a:spLocks noChangeArrowheads="1"/>
          </p:cNvSpPr>
          <p:nvPr/>
        </p:nvSpPr>
        <p:spPr bwMode="auto">
          <a:xfrm>
            <a:off x="4562475" y="3546475"/>
            <a:ext cx="1323975" cy="492125"/>
          </a:xfrm>
          <a:prstGeom prst="rect">
            <a:avLst/>
          </a:prstGeom>
          <a:solidFill>
            <a:srgbClr val="30499B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600" i="1">
                <a:solidFill>
                  <a:srgbClr val="FFFF00"/>
                </a:solidFill>
              </a:rPr>
              <a:t>Критическая</a:t>
            </a:r>
          </a:p>
          <a:p>
            <a:r>
              <a:rPr lang="ru-RU" sz="1600" i="1">
                <a:solidFill>
                  <a:srgbClr val="FFFF00"/>
                </a:solidFill>
              </a:rPr>
              <a:t> точка  </a:t>
            </a:r>
            <a:endParaRPr lang="en-US" sz="1600" i="1">
              <a:solidFill>
                <a:srgbClr val="FFFF00"/>
              </a:solidFill>
            </a:endParaRPr>
          </a:p>
        </p:txBody>
      </p:sp>
      <p:pic>
        <p:nvPicPr>
          <p:cNvPr id="21525" name="Picture 22" descr="500px-Quark_structure_proton.svg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7088" y="3962400"/>
            <a:ext cx="6223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6" name="Picture 20" descr="500px-Quark_structure_proton.svg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8700" y="3779838"/>
            <a:ext cx="6223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Arrow Connector 31"/>
          <p:cNvCxnSpPr>
            <a:cxnSpLocks noChangeShapeType="1"/>
          </p:cNvCxnSpPr>
          <p:nvPr/>
        </p:nvCxnSpPr>
        <p:spPr bwMode="auto">
          <a:xfrm rot="16200000" flipV="1">
            <a:off x="5359400" y="3429000"/>
            <a:ext cx="292100" cy="1270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1528" name="TextBox 21"/>
          <p:cNvSpPr txBox="1">
            <a:spLocks noChangeArrowheads="1"/>
          </p:cNvSpPr>
          <p:nvPr/>
        </p:nvSpPr>
        <p:spPr bwMode="auto">
          <a:xfrm>
            <a:off x="5260975" y="4067175"/>
            <a:ext cx="954088" cy="246063"/>
          </a:xfrm>
          <a:prstGeom prst="rect">
            <a:avLst/>
          </a:prstGeom>
          <a:solidFill>
            <a:srgbClr val="30499B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адронная </a:t>
            </a:r>
            <a:endParaRPr lang="en-US" sz="1600" i="1">
              <a:solidFill>
                <a:schemeClr val="bg1"/>
              </a:solidFill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5435600" y="3073400"/>
            <a:ext cx="127000" cy="1397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530" name="TextBox 10"/>
          <p:cNvSpPr txBox="1">
            <a:spLocks noChangeArrowheads="1"/>
          </p:cNvSpPr>
          <p:nvPr/>
        </p:nvSpPr>
        <p:spPr bwMode="auto">
          <a:xfrm>
            <a:off x="6705600" y="2825750"/>
            <a:ext cx="1625600" cy="338138"/>
          </a:xfrm>
          <a:prstGeom prst="rect">
            <a:avLst/>
          </a:prstGeom>
          <a:solidFill>
            <a:srgbClr val="30499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rgbClr val="FFFF00"/>
                </a:solidFill>
              </a:rPr>
              <a:t> </a:t>
            </a:r>
            <a:r>
              <a:rPr lang="en-US" sz="1600" i="1">
                <a:solidFill>
                  <a:srgbClr val="FFFF00"/>
                </a:solidFill>
              </a:rPr>
              <a:t>FAIR </a:t>
            </a:r>
            <a:r>
              <a:rPr lang="ru-RU" sz="1600" i="1">
                <a:solidFill>
                  <a:srgbClr val="FFFF00"/>
                </a:solidFill>
              </a:rPr>
              <a:t>и </a:t>
            </a:r>
            <a:r>
              <a:rPr lang="en-US" sz="1600" i="1">
                <a:solidFill>
                  <a:srgbClr val="FFFF00"/>
                </a:solidFill>
              </a:rPr>
              <a:t>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Line 4"/>
          <p:cNvSpPr>
            <a:spLocks noChangeShapeType="1"/>
          </p:cNvSpPr>
          <p:nvPr/>
        </p:nvSpPr>
        <p:spPr bwMode="auto">
          <a:xfrm>
            <a:off x="323850" y="3357563"/>
            <a:ext cx="8569325" cy="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67" name="Rectangle 71"/>
          <p:cNvSpPr>
            <a:spLocks noChangeArrowheads="1"/>
          </p:cNvSpPr>
          <p:nvPr/>
        </p:nvSpPr>
        <p:spPr bwMode="auto">
          <a:xfrm>
            <a:off x="5764213" y="684213"/>
            <a:ext cx="3087687" cy="2895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6" name="Text Box 99"/>
          <p:cNvSpPr txBox="1">
            <a:spLocks noChangeArrowheads="1"/>
          </p:cNvSpPr>
          <p:nvPr/>
        </p:nvSpPr>
        <p:spPr bwMode="auto">
          <a:xfrm>
            <a:off x="808038" y="7127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4037" name="Text Box 159"/>
          <p:cNvSpPr txBox="1">
            <a:spLocks noChangeArrowheads="1"/>
          </p:cNvSpPr>
          <p:nvPr/>
        </p:nvSpPr>
        <p:spPr bwMode="auto">
          <a:xfrm>
            <a:off x="436563" y="2420938"/>
            <a:ext cx="811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90"/>
                </a:solidFill>
                <a:latin typeface="Comic Sans MS" pitchFamily="66" charset="0"/>
              </a:rPr>
              <a:t>201</a:t>
            </a:r>
            <a:r>
              <a:rPr lang="ru-RU" sz="2000" b="1">
                <a:solidFill>
                  <a:srgbClr val="000090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44038" name="Rectangle 160"/>
          <p:cNvSpPr>
            <a:spLocks noChangeArrowheads="1"/>
          </p:cNvSpPr>
          <p:nvPr/>
        </p:nvSpPr>
        <p:spPr bwMode="auto">
          <a:xfrm>
            <a:off x="423863" y="1962150"/>
            <a:ext cx="811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1">
                <a:solidFill>
                  <a:srgbClr val="000090"/>
                </a:solidFill>
                <a:latin typeface="Comic Sans MS" pitchFamily="66" charset="0"/>
              </a:rPr>
              <a:t>201</a:t>
            </a:r>
            <a:r>
              <a:rPr lang="ru-RU" sz="2000" b="1" i="1">
                <a:solidFill>
                  <a:srgbClr val="000090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44039" name="Rectangle 161"/>
          <p:cNvSpPr>
            <a:spLocks noChangeArrowheads="1"/>
          </p:cNvSpPr>
          <p:nvPr/>
        </p:nvSpPr>
        <p:spPr bwMode="auto">
          <a:xfrm>
            <a:off x="465138" y="1447800"/>
            <a:ext cx="801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3366FF"/>
                </a:solidFill>
                <a:latin typeface="Comic Sans MS" pitchFamily="66" charset="0"/>
              </a:rPr>
              <a:t>20??</a:t>
            </a:r>
            <a:endParaRPr lang="ru-RU" sz="2000" b="1">
              <a:solidFill>
                <a:srgbClr val="3366FF"/>
              </a:solidFill>
              <a:latin typeface="Comic Sans MS" pitchFamily="66" charset="0"/>
            </a:endParaRPr>
          </a:p>
        </p:txBody>
      </p:sp>
      <p:sp>
        <p:nvSpPr>
          <p:cNvPr id="44040" name="Rectangle 165"/>
          <p:cNvSpPr>
            <a:spLocks noChangeArrowheads="1"/>
          </p:cNvSpPr>
          <p:nvPr/>
        </p:nvSpPr>
        <p:spPr bwMode="auto">
          <a:xfrm>
            <a:off x="6489700" y="1598613"/>
            <a:ext cx="287338" cy="287337"/>
          </a:xfrm>
          <a:prstGeom prst="rect">
            <a:avLst/>
          </a:prstGeom>
          <a:solidFill>
            <a:srgbClr val="740074"/>
          </a:solidFill>
          <a:ln w="28575" cap="rnd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Text Box 166"/>
          <p:cNvSpPr txBox="1">
            <a:spLocks noChangeArrowheads="1"/>
          </p:cNvSpPr>
          <p:nvPr/>
        </p:nvSpPr>
        <p:spPr bwMode="auto">
          <a:xfrm>
            <a:off x="5741988" y="617538"/>
            <a:ext cx="194945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rgbClr val="00076E"/>
                </a:solidFill>
              </a:rPr>
              <a:t>Фикс. мишени</a:t>
            </a:r>
            <a:r>
              <a:rPr lang="en-US" sz="1600" b="1" i="1">
                <a:solidFill>
                  <a:srgbClr val="00076E"/>
                </a:solidFill>
              </a:rPr>
              <a:t>:</a:t>
            </a:r>
            <a:endParaRPr lang="en-US" b="1" i="1">
              <a:solidFill>
                <a:srgbClr val="00076E"/>
              </a:solidFill>
            </a:endParaRPr>
          </a:p>
          <a:p>
            <a:r>
              <a:rPr lang="en-US" i="1"/>
              <a:t>L-</a:t>
            </a:r>
            <a:r>
              <a:rPr lang="ru-RU" i="1"/>
              <a:t> </a:t>
            </a:r>
            <a:r>
              <a:rPr lang="ru-RU" sz="1600" i="1"/>
              <a:t>лимитировано  детекторами</a:t>
            </a:r>
            <a:r>
              <a:rPr lang="en-US" sz="1600" i="1"/>
              <a:t> </a:t>
            </a:r>
            <a:endParaRPr lang="ru-RU" i="1"/>
          </a:p>
        </p:txBody>
      </p:sp>
      <p:sp>
        <p:nvSpPr>
          <p:cNvPr id="44042" name="Rectangle 167"/>
          <p:cNvSpPr>
            <a:spLocks noChangeArrowheads="1"/>
          </p:cNvSpPr>
          <p:nvPr/>
        </p:nvSpPr>
        <p:spPr bwMode="auto">
          <a:xfrm>
            <a:off x="7308850" y="608013"/>
            <a:ext cx="16049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rgbClr val="00076E"/>
                </a:solidFill>
              </a:rPr>
              <a:t> Коллайдеры</a:t>
            </a:r>
            <a:r>
              <a:rPr lang="en-US" sz="1600" i="1">
                <a:solidFill>
                  <a:srgbClr val="00076E"/>
                </a:solidFill>
              </a:rPr>
              <a:t>:</a:t>
            </a:r>
          </a:p>
          <a:p>
            <a:pPr algn="r"/>
            <a:r>
              <a:rPr lang="ru-RU" sz="1600" i="1"/>
              <a:t>шкала</a:t>
            </a:r>
            <a:r>
              <a:rPr lang="en-US" sz="1600" i="1"/>
              <a:t>  L,</a:t>
            </a:r>
          </a:p>
          <a:p>
            <a:pPr algn="r"/>
            <a:r>
              <a:rPr lang="ru-RU" sz="1600" i="1"/>
              <a:t>в</a:t>
            </a:r>
            <a:r>
              <a:rPr lang="en-US" sz="1600" i="1"/>
              <a:t>  cm</a:t>
            </a:r>
            <a:r>
              <a:rPr lang="en-US" sz="1600" i="1" baseline="30000"/>
              <a:t>-</a:t>
            </a:r>
            <a:r>
              <a:rPr lang="ru-RU" sz="1600" i="1" baseline="30000"/>
              <a:t>2</a:t>
            </a:r>
            <a:r>
              <a:rPr lang="ru-RU" sz="1600" i="1"/>
              <a:t>с</a:t>
            </a:r>
            <a:r>
              <a:rPr lang="en-US" sz="1600" i="1" baseline="30000"/>
              <a:t>-1</a:t>
            </a:r>
            <a:endParaRPr lang="ru-RU" sz="1600" i="1" baseline="30000"/>
          </a:p>
        </p:txBody>
      </p:sp>
      <p:sp>
        <p:nvSpPr>
          <p:cNvPr id="44043" name="Text Box 168"/>
          <p:cNvSpPr txBox="1">
            <a:spLocks noChangeArrowheads="1"/>
          </p:cNvSpPr>
          <p:nvPr/>
        </p:nvSpPr>
        <p:spPr bwMode="auto">
          <a:xfrm>
            <a:off x="-200025" y="15049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>
            <a:off x="3924300" y="4005263"/>
            <a:ext cx="39608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3924300" y="4292600"/>
            <a:ext cx="39608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7885113" y="4005263"/>
            <a:ext cx="0" cy="2873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2987675" y="4005263"/>
            <a:ext cx="936625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2987675" y="4292600"/>
            <a:ext cx="936625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77"/>
          <p:cNvGrpSpPr>
            <a:grpSpLocks/>
          </p:cNvGrpSpPr>
          <p:nvPr/>
        </p:nvGrpSpPr>
        <p:grpSpPr bwMode="auto">
          <a:xfrm>
            <a:off x="395288" y="1447800"/>
            <a:ext cx="8496300" cy="5014913"/>
            <a:chOff x="395536" y="1447804"/>
            <a:chExt cx="8496057" cy="5014931"/>
          </a:xfrm>
        </p:grpSpPr>
        <p:grpSp>
          <p:nvGrpSpPr>
            <p:cNvPr id="3" name="Группа 76"/>
            <p:cNvGrpSpPr>
              <a:grpSpLocks/>
            </p:cNvGrpSpPr>
            <p:nvPr/>
          </p:nvGrpSpPr>
          <p:grpSpPr bwMode="auto">
            <a:xfrm>
              <a:off x="539737" y="1447804"/>
              <a:ext cx="8351856" cy="5014931"/>
              <a:chOff x="610987" y="1591670"/>
              <a:chExt cx="8353164" cy="5014746"/>
            </a:xfrm>
          </p:grpSpPr>
          <p:sp>
            <p:nvSpPr>
              <p:cNvPr id="44065" name="Rectangle 12"/>
              <p:cNvSpPr>
                <a:spLocks noChangeArrowheads="1"/>
              </p:cNvSpPr>
              <p:nvPr/>
            </p:nvSpPr>
            <p:spPr bwMode="auto">
              <a:xfrm>
                <a:off x="1608242" y="5401964"/>
                <a:ext cx="292270" cy="258885"/>
              </a:xfrm>
              <a:prstGeom prst="rect">
                <a:avLst/>
              </a:prstGeom>
              <a:solidFill>
                <a:srgbClr val="740074"/>
              </a:solidFill>
              <a:ln w="28575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6" name="Rectangle 20"/>
              <p:cNvSpPr>
                <a:spLocks noChangeArrowheads="1"/>
              </p:cNvSpPr>
              <p:nvPr/>
            </p:nvSpPr>
            <p:spPr bwMode="auto">
              <a:xfrm>
                <a:off x="1835339" y="3715746"/>
                <a:ext cx="576138" cy="287930"/>
              </a:xfrm>
              <a:prstGeom prst="rect">
                <a:avLst/>
              </a:prstGeom>
              <a:solidFill>
                <a:srgbClr val="740074"/>
              </a:solidFill>
              <a:ln w="28575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7" name="Text Box 21"/>
              <p:cNvSpPr txBox="1">
                <a:spLocks noChangeArrowheads="1"/>
              </p:cNvSpPr>
              <p:nvPr/>
            </p:nvSpPr>
            <p:spPr bwMode="auto">
              <a:xfrm>
                <a:off x="1835415" y="5373388"/>
                <a:ext cx="1741775" cy="368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SIS-18 (GSI)</a:t>
                </a:r>
                <a:endParaRPr lang="ru-RU"/>
              </a:p>
            </p:txBody>
          </p:sp>
          <p:sp>
            <p:nvSpPr>
              <p:cNvPr id="44068" name="Rectangle 22"/>
              <p:cNvSpPr>
                <a:spLocks noChangeArrowheads="1"/>
              </p:cNvSpPr>
              <p:nvPr/>
            </p:nvSpPr>
            <p:spPr bwMode="auto">
              <a:xfrm>
                <a:off x="2556259" y="3649229"/>
                <a:ext cx="3002459" cy="369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Nuclotron-M (JINR)</a:t>
                </a:r>
                <a:endParaRPr lang="ru-RU"/>
              </a:p>
            </p:txBody>
          </p:sp>
          <p:sp>
            <p:nvSpPr>
              <p:cNvPr id="44069" name="Rectangle 37"/>
              <p:cNvSpPr>
                <a:spLocks noChangeArrowheads="1"/>
              </p:cNvSpPr>
              <p:nvPr/>
            </p:nvSpPr>
            <p:spPr bwMode="auto">
              <a:xfrm>
                <a:off x="3347700" y="4652849"/>
                <a:ext cx="1296347" cy="287930"/>
              </a:xfrm>
              <a:prstGeom prst="rect">
                <a:avLst/>
              </a:prstGeom>
              <a:solidFill>
                <a:srgbClr val="740074"/>
              </a:solidFill>
              <a:ln w="28575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0" name="Rectangle 38"/>
              <p:cNvSpPr>
                <a:spLocks noChangeArrowheads="1"/>
              </p:cNvSpPr>
              <p:nvPr/>
            </p:nvSpPr>
            <p:spPr bwMode="auto">
              <a:xfrm>
                <a:off x="4715617" y="4636731"/>
                <a:ext cx="2900842" cy="369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00076E"/>
                    </a:solidFill>
                  </a:rPr>
                  <a:t>SPS (NA-49/61, CERN)</a:t>
                </a:r>
                <a:endParaRPr lang="ru-RU">
                  <a:solidFill>
                    <a:srgbClr val="00076E"/>
                  </a:solidFill>
                </a:endParaRPr>
              </a:p>
            </p:txBody>
          </p:sp>
          <p:sp>
            <p:nvSpPr>
              <p:cNvPr id="44071" name="Rectangle 39"/>
              <p:cNvSpPr>
                <a:spLocks noChangeArrowheads="1"/>
              </p:cNvSpPr>
              <p:nvPr/>
            </p:nvSpPr>
            <p:spPr bwMode="auto">
              <a:xfrm flipH="1">
                <a:off x="2339459" y="5012872"/>
                <a:ext cx="504120" cy="287950"/>
              </a:xfrm>
              <a:prstGeom prst="rect">
                <a:avLst/>
              </a:prstGeom>
              <a:solidFill>
                <a:schemeClr val="tx1"/>
              </a:solidFill>
              <a:ln w="28575" cap="rnd">
                <a:solidFill>
                  <a:srgbClr val="66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2" name="Rectangle 40"/>
              <p:cNvSpPr>
                <a:spLocks noChangeArrowheads="1"/>
              </p:cNvSpPr>
              <p:nvPr/>
            </p:nvSpPr>
            <p:spPr bwMode="auto">
              <a:xfrm>
                <a:off x="2915093" y="5012998"/>
                <a:ext cx="1805286" cy="369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AGS (BNL)</a:t>
                </a:r>
                <a:endParaRPr lang="ru-RU"/>
              </a:p>
            </p:txBody>
          </p:sp>
          <p:sp>
            <p:nvSpPr>
              <p:cNvPr id="44073" name="Rectangle 41"/>
              <p:cNvSpPr>
                <a:spLocks noChangeArrowheads="1"/>
              </p:cNvSpPr>
              <p:nvPr/>
            </p:nvSpPr>
            <p:spPr bwMode="auto">
              <a:xfrm>
                <a:off x="3059631" y="4163247"/>
                <a:ext cx="4896919" cy="269988"/>
              </a:xfrm>
              <a:prstGeom prst="rect">
                <a:avLst/>
              </a:prstGeom>
              <a:gradFill rotWithShape="1">
                <a:gsLst>
                  <a:gs pos="0">
                    <a:srgbClr val="99FF66"/>
                  </a:gs>
                  <a:gs pos="100000">
                    <a:srgbClr val="FF3300"/>
                  </a:gs>
                </a:gsLst>
                <a:lin ang="0" scaled="1"/>
              </a:gradFill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4" name="Rectangle 42"/>
              <p:cNvSpPr>
                <a:spLocks noChangeArrowheads="1"/>
              </p:cNvSpPr>
              <p:nvPr/>
            </p:nvSpPr>
            <p:spPr bwMode="auto">
              <a:xfrm>
                <a:off x="7903844" y="4030259"/>
                <a:ext cx="855804" cy="646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en-US">
                    <a:solidFill>
                      <a:srgbClr val="00076E"/>
                    </a:solidFill>
                  </a:rPr>
                  <a:t>RHIC (BNL)</a:t>
                </a:r>
                <a:endParaRPr lang="ru-RU">
                  <a:solidFill>
                    <a:srgbClr val="00076E"/>
                  </a:solidFill>
                </a:endParaRPr>
              </a:p>
            </p:txBody>
          </p:sp>
          <p:sp>
            <p:nvSpPr>
              <p:cNvPr id="42057" name="Rectangle 48"/>
              <p:cNvSpPr>
                <a:spLocks noChangeArrowheads="1"/>
              </p:cNvSpPr>
              <p:nvPr/>
            </p:nvSpPr>
            <p:spPr bwMode="auto">
              <a:xfrm>
                <a:off x="2555778" y="2658553"/>
                <a:ext cx="1439932" cy="266328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alpha val="0"/>
                    </a:srgbClr>
                  </a:gs>
                  <a:gs pos="45000">
                    <a:srgbClr val="FF0000"/>
                  </a:gs>
                  <a:gs pos="1000">
                    <a:srgbClr val="FFFF00"/>
                  </a:gs>
                </a:gsLst>
                <a:lin ang="0" scaled="1"/>
              </a:gra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8" name="Rectangle 49"/>
              <p:cNvSpPr>
                <a:spLocks noChangeArrowheads="1"/>
              </p:cNvSpPr>
              <p:nvPr/>
            </p:nvSpPr>
            <p:spPr bwMode="auto">
              <a:xfrm>
                <a:off x="4139258" y="2618862"/>
                <a:ext cx="1800523" cy="369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00076E"/>
                    </a:solidFill>
                  </a:rPr>
                  <a:t>NICA (JINR)</a:t>
                </a:r>
                <a:endParaRPr lang="ru-RU">
                  <a:solidFill>
                    <a:srgbClr val="00076E"/>
                  </a:solidFill>
                </a:endParaRPr>
              </a:p>
            </p:txBody>
          </p:sp>
          <p:sp>
            <p:nvSpPr>
              <p:cNvPr id="44079" name="Rectangle 50"/>
              <p:cNvSpPr>
                <a:spLocks noChangeArrowheads="1"/>
              </p:cNvSpPr>
              <p:nvPr/>
            </p:nvSpPr>
            <p:spPr bwMode="auto">
              <a:xfrm>
                <a:off x="1835339" y="2133007"/>
                <a:ext cx="1152275" cy="287931"/>
              </a:xfrm>
              <a:prstGeom prst="rect">
                <a:avLst/>
              </a:prstGeom>
              <a:solidFill>
                <a:srgbClr val="740074"/>
              </a:solidFill>
              <a:ln w="28575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80" name="Rectangle 53"/>
              <p:cNvSpPr>
                <a:spLocks noChangeArrowheads="1"/>
              </p:cNvSpPr>
              <p:nvPr/>
            </p:nvSpPr>
            <p:spPr bwMode="auto">
              <a:xfrm>
                <a:off x="3204066" y="2133050"/>
                <a:ext cx="1897376" cy="368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00076E"/>
                    </a:solidFill>
                  </a:rPr>
                  <a:t>SIS-100</a:t>
                </a:r>
                <a:r>
                  <a:rPr lang="ru-RU">
                    <a:solidFill>
                      <a:srgbClr val="00076E"/>
                    </a:solidFill>
                  </a:rPr>
                  <a:t> (</a:t>
                </a:r>
                <a:r>
                  <a:rPr lang="en-US">
                    <a:solidFill>
                      <a:srgbClr val="00076E"/>
                    </a:solidFill>
                  </a:rPr>
                  <a:t>FAIR)</a:t>
                </a:r>
              </a:p>
            </p:txBody>
          </p:sp>
          <p:sp>
            <p:nvSpPr>
              <p:cNvPr id="44081" name="Rectangle 54"/>
              <p:cNvSpPr>
                <a:spLocks noChangeArrowheads="1"/>
              </p:cNvSpPr>
              <p:nvPr/>
            </p:nvSpPr>
            <p:spPr bwMode="auto">
              <a:xfrm>
                <a:off x="2771563" y="1667876"/>
                <a:ext cx="936224" cy="287930"/>
              </a:xfrm>
              <a:prstGeom prst="rect">
                <a:avLst/>
              </a:prstGeom>
              <a:noFill/>
              <a:ln w="28575" cap="rnd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82" name="Rectangle 55"/>
              <p:cNvSpPr>
                <a:spLocks noChangeArrowheads="1"/>
              </p:cNvSpPr>
              <p:nvPr/>
            </p:nvSpPr>
            <p:spPr bwMode="auto">
              <a:xfrm>
                <a:off x="4034466" y="1591670"/>
                <a:ext cx="1829103" cy="369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i="1">
                    <a:solidFill>
                      <a:srgbClr val="3366FF"/>
                    </a:solidFill>
                  </a:rPr>
                  <a:t>SIS-300</a:t>
                </a:r>
                <a:r>
                  <a:rPr lang="ru-RU" i="1">
                    <a:solidFill>
                      <a:srgbClr val="3366FF"/>
                    </a:solidFill>
                  </a:rPr>
                  <a:t> (</a:t>
                </a:r>
                <a:r>
                  <a:rPr lang="en-US" i="1">
                    <a:solidFill>
                      <a:srgbClr val="3366FF"/>
                    </a:solidFill>
                  </a:rPr>
                  <a:t>FAIR)</a:t>
                </a:r>
              </a:p>
            </p:txBody>
          </p:sp>
          <p:grpSp>
            <p:nvGrpSpPr>
              <p:cNvPr id="4" name="Группа 75"/>
              <p:cNvGrpSpPr>
                <a:grpSpLocks/>
              </p:cNvGrpSpPr>
              <p:nvPr/>
            </p:nvGrpSpPr>
            <p:grpSpPr bwMode="auto">
              <a:xfrm>
                <a:off x="610987" y="5730142"/>
                <a:ext cx="8353164" cy="876274"/>
                <a:chOff x="827088" y="5732463"/>
                <a:chExt cx="8353537" cy="874471"/>
              </a:xfrm>
            </p:grpSpPr>
            <p:grpSp>
              <p:nvGrpSpPr>
                <p:cNvPr id="5" name="Группа 73"/>
                <p:cNvGrpSpPr>
                  <a:grpSpLocks/>
                </p:cNvGrpSpPr>
                <p:nvPr/>
              </p:nvGrpSpPr>
              <p:grpSpPr bwMode="auto">
                <a:xfrm>
                  <a:off x="827088" y="5732463"/>
                  <a:ext cx="8281985" cy="288925"/>
                  <a:chOff x="827088" y="5732463"/>
                  <a:chExt cx="8281985" cy="288925"/>
                </a:xfrm>
              </p:grpSpPr>
              <p:sp>
                <p:nvSpPr>
                  <p:cNvPr id="44095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844550" y="5734050"/>
                    <a:ext cx="0" cy="287338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4096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4065588" y="5734050"/>
                    <a:ext cx="0" cy="287338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4097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1835150" y="5768975"/>
                    <a:ext cx="0" cy="180975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4098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2771775" y="5732463"/>
                    <a:ext cx="0" cy="180975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4099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7304088" y="5734050"/>
                    <a:ext cx="0" cy="287338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4100" name="Line 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27088" y="5735851"/>
                    <a:ext cx="8281985" cy="2201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4101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348038" y="5732463"/>
                    <a:ext cx="0" cy="180975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4102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779838" y="5732463"/>
                    <a:ext cx="0" cy="180975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4103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5076825" y="5732463"/>
                    <a:ext cx="0" cy="180975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4104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6011863" y="5732463"/>
                    <a:ext cx="0" cy="180975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4105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6588125" y="5732463"/>
                    <a:ext cx="0" cy="180975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4106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7019925" y="5732463"/>
                    <a:ext cx="0" cy="180975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" name="Группа 74"/>
                <p:cNvGrpSpPr>
                  <a:grpSpLocks/>
                </p:cNvGrpSpPr>
                <p:nvPr/>
              </p:nvGrpSpPr>
              <p:grpSpPr bwMode="auto">
                <a:xfrm>
                  <a:off x="1692275" y="5876925"/>
                  <a:ext cx="7488350" cy="730009"/>
                  <a:chOff x="1692275" y="5876925"/>
                  <a:chExt cx="7488350" cy="730009"/>
                </a:xfrm>
              </p:grpSpPr>
              <p:sp>
                <p:nvSpPr>
                  <p:cNvPr id="44086" name="Text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92275" y="5876925"/>
                    <a:ext cx="358775" cy="3381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sz="1600"/>
                      <a:t>2</a:t>
                    </a:r>
                    <a:endParaRPr lang="ru-RU" sz="1600"/>
                  </a:p>
                </p:txBody>
              </p:sp>
              <p:sp>
                <p:nvSpPr>
                  <p:cNvPr id="44087" name="TextBox 6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27313" y="5876925"/>
                    <a:ext cx="360362" cy="3381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sz="1600"/>
                      <a:t>4</a:t>
                    </a:r>
                    <a:endParaRPr lang="ru-RU" sz="1600"/>
                  </a:p>
                </p:txBody>
              </p:sp>
              <p:sp>
                <p:nvSpPr>
                  <p:cNvPr id="44088" name="TextBox 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03575" y="5876925"/>
                    <a:ext cx="360363" cy="3381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sz="1600"/>
                      <a:t>6</a:t>
                    </a:r>
                    <a:endParaRPr lang="ru-RU" sz="1600"/>
                  </a:p>
                </p:txBody>
              </p:sp>
              <p:sp>
                <p:nvSpPr>
                  <p:cNvPr id="44089" name="TextBox 6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35375" y="5876925"/>
                    <a:ext cx="360363" cy="3381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sz="1600"/>
                      <a:t>8</a:t>
                    </a:r>
                    <a:endParaRPr lang="ru-RU" sz="1600"/>
                  </a:p>
                </p:txBody>
              </p:sp>
              <p:sp>
                <p:nvSpPr>
                  <p:cNvPr id="44090" name="TextBox 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60032" y="5877272"/>
                    <a:ext cx="504378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sz="1600"/>
                      <a:t>20</a:t>
                    </a:r>
                    <a:endParaRPr lang="ru-RU" sz="1600"/>
                  </a:p>
                </p:txBody>
              </p:sp>
              <p:sp>
                <p:nvSpPr>
                  <p:cNvPr id="44091" name="Text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96557" y="5877272"/>
                    <a:ext cx="575643" cy="3397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sz="1600"/>
                      <a:t>40</a:t>
                    </a:r>
                    <a:endParaRPr lang="ru-RU" sz="1600"/>
                  </a:p>
                </p:txBody>
              </p:sp>
              <p:sp>
                <p:nvSpPr>
                  <p:cNvPr id="44092" name="TextBox 7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72200" y="5878981"/>
                    <a:ext cx="431825" cy="3397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sz="1600"/>
                      <a:t>60</a:t>
                    </a:r>
                    <a:endParaRPr lang="ru-RU" sz="1600"/>
                  </a:p>
                </p:txBody>
              </p:sp>
              <p:sp>
                <p:nvSpPr>
                  <p:cNvPr id="44093" name="TextBox 7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804248" y="5877272"/>
                    <a:ext cx="647601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sz="1600"/>
                      <a:t>80</a:t>
                    </a:r>
                    <a:endParaRPr lang="ru-RU" sz="1600"/>
                  </a:p>
                </p:txBody>
              </p:sp>
              <p:sp>
                <p:nvSpPr>
                  <p:cNvPr id="44094" name="TextBox 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594698" y="6238333"/>
                    <a:ext cx="1585927" cy="3686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/>
                    <a:r>
                      <a:rPr lang="ru-RU" b="1"/>
                      <a:t>для</a:t>
                    </a:r>
                    <a:r>
                      <a:rPr lang="en-US" b="1"/>
                      <a:t> Au+Au</a:t>
                    </a:r>
                    <a:endParaRPr lang="ru-RU" b="1"/>
                  </a:p>
                </p:txBody>
              </p:sp>
            </p:grpSp>
          </p:grpSp>
        </p:grpSp>
        <p:sp>
          <p:nvSpPr>
            <p:cNvPr id="44062" name="TextBox 74"/>
            <p:cNvSpPr txBox="1">
              <a:spLocks noChangeArrowheads="1"/>
            </p:cNvSpPr>
            <p:nvPr/>
          </p:nvSpPr>
          <p:spPr bwMode="auto">
            <a:xfrm flipH="1">
              <a:off x="395536" y="5944118"/>
              <a:ext cx="36004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/>
                <a:t>1</a:t>
              </a:r>
              <a:endParaRPr lang="ru-RU" sz="2000" b="1"/>
            </a:p>
          </p:txBody>
        </p:sp>
        <p:sp>
          <p:nvSpPr>
            <p:cNvPr id="44063" name="TextBox 75"/>
            <p:cNvSpPr txBox="1">
              <a:spLocks noChangeArrowheads="1"/>
            </p:cNvSpPr>
            <p:nvPr/>
          </p:nvSpPr>
          <p:spPr bwMode="auto">
            <a:xfrm>
              <a:off x="3563888" y="5981218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/>
                <a:t>10</a:t>
              </a:r>
              <a:endParaRPr lang="ru-RU" sz="2000" b="1"/>
            </a:p>
          </p:txBody>
        </p:sp>
        <p:sp>
          <p:nvSpPr>
            <p:cNvPr id="44064" name="TextBox 76"/>
            <p:cNvSpPr txBox="1">
              <a:spLocks noChangeArrowheads="1"/>
            </p:cNvSpPr>
            <p:nvPr/>
          </p:nvSpPr>
          <p:spPr bwMode="auto">
            <a:xfrm>
              <a:off x="6732240" y="6021288"/>
              <a:ext cx="81160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/>
                <a:t>10</a:t>
              </a:r>
              <a:r>
                <a:rPr lang="en-US" sz="2000" b="1" baseline="30000"/>
                <a:t>2</a:t>
              </a:r>
              <a:endParaRPr lang="ru-RU" sz="2000" b="1"/>
            </a:p>
          </p:txBody>
        </p:sp>
      </p:grpSp>
      <p:sp>
        <p:nvSpPr>
          <p:cNvPr id="44050" name="TextBox 72"/>
          <p:cNvSpPr txBox="1">
            <a:spLocks noChangeArrowheads="1"/>
          </p:cNvSpPr>
          <p:nvPr/>
        </p:nvSpPr>
        <p:spPr bwMode="auto">
          <a:xfrm>
            <a:off x="7543800" y="5726113"/>
            <a:ext cx="1500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√S</a:t>
            </a:r>
            <a:r>
              <a:rPr lang="en-US" sz="2000" b="1" baseline="-25000"/>
              <a:t>NN</a:t>
            </a:r>
            <a:r>
              <a:rPr lang="en-US" sz="2000" b="1"/>
              <a:t>, </a:t>
            </a:r>
            <a:r>
              <a:rPr lang="ru-RU" sz="2000" b="1"/>
              <a:t>ГэВ</a:t>
            </a:r>
            <a:r>
              <a:rPr lang="en-US" sz="2000" b="1"/>
              <a:t>  </a:t>
            </a:r>
            <a:endParaRPr lang="ru-RU" sz="2000" b="1"/>
          </a:p>
        </p:txBody>
      </p:sp>
      <p:grpSp>
        <p:nvGrpSpPr>
          <p:cNvPr id="7" name="Group 89"/>
          <p:cNvGrpSpPr>
            <a:grpSpLocks/>
          </p:cNvGrpSpPr>
          <p:nvPr/>
        </p:nvGrpSpPr>
        <p:grpSpPr bwMode="auto">
          <a:xfrm>
            <a:off x="1834702" y="890588"/>
            <a:ext cx="2113647" cy="4876800"/>
            <a:chOff x="-2957125" y="829645"/>
            <a:chExt cx="3992445" cy="5410200"/>
          </a:xfrm>
          <a:solidFill>
            <a:schemeClr val="tx2">
              <a:lumMod val="60000"/>
              <a:lumOff val="40000"/>
              <a:alpha val="50000"/>
            </a:schemeClr>
          </a:solidFill>
        </p:grpSpPr>
        <p:sp>
          <p:nvSpPr>
            <p:cNvPr id="69" name="Прямоугольник 68"/>
            <p:cNvSpPr>
              <a:spLocks noChangeArrowheads="1"/>
            </p:cNvSpPr>
            <p:nvPr/>
          </p:nvSpPr>
          <p:spPr bwMode="auto">
            <a:xfrm>
              <a:off x="-2656417" y="829645"/>
              <a:ext cx="3682295" cy="5410200"/>
            </a:xfrm>
            <a:prstGeom prst="rect">
              <a:avLst/>
            </a:prstGeom>
            <a:solidFill>
              <a:srgbClr val="BADDE1">
                <a:alpha val="6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  <a:ea typeface="+mn-ea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 rot="20529209">
              <a:off x="-2957125" y="2063548"/>
              <a:ext cx="3992445" cy="24925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r">
                <a:defRPr/>
              </a:pPr>
              <a:r>
                <a:rPr lang="ru-RU" sz="2000" b="1" spc="50" dirty="0">
                  <a:ln w="12700" cmpd="sng">
                    <a:noFill/>
                    <a:prstDash val="solid"/>
                  </a:ln>
                  <a:solidFill>
                    <a:srgbClr val="00076E"/>
                  </a:solidFill>
                  <a:latin typeface="+mj-lt"/>
                  <a:ea typeface="ＭＳ Ｐゴシック" pitchFamily="-111" charset="-128"/>
                </a:rPr>
                <a:t>Ожидаемая</a:t>
              </a:r>
            </a:p>
            <a:p>
              <a:pPr algn="ctr">
                <a:defRPr/>
              </a:pPr>
              <a:r>
                <a:rPr lang="ru-RU" sz="2000" b="1" spc="50" dirty="0">
                  <a:ln w="12700" cmpd="sng">
                    <a:noFill/>
                    <a:prstDash val="solid"/>
                  </a:ln>
                  <a:solidFill>
                    <a:srgbClr val="00076E"/>
                  </a:solidFill>
                  <a:latin typeface="+mj-lt"/>
                  <a:ea typeface="ＭＳ Ｐゴシック" pitchFamily="-111" charset="-128"/>
                </a:rPr>
                <a:t> область фазовых переходов и максимальной ядерной</a:t>
              </a:r>
            </a:p>
            <a:p>
              <a:pPr>
                <a:defRPr/>
              </a:pPr>
              <a:r>
                <a:rPr lang="ru-RU" sz="2000" b="1" spc="50" dirty="0">
                  <a:ln w="12700" cmpd="sng">
                    <a:noFill/>
                    <a:prstDash val="solid"/>
                  </a:ln>
                  <a:solidFill>
                    <a:srgbClr val="00076E"/>
                  </a:solidFill>
                  <a:latin typeface="+mj-lt"/>
                  <a:ea typeface="ＭＳ Ｐゴシック" pitchFamily="-111" charset="-128"/>
                </a:rPr>
                <a:t> плотности</a:t>
              </a:r>
              <a:endParaRPr lang="en-US" sz="2000" b="1" spc="50" dirty="0">
                <a:ln w="12700" cmpd="sng">
                  <a:noFill/>
                  <a:prstDash val="solid"/>
                </a:ln>
                <a:solidFill>
                  <a:srgbClr val="00076E"/>
                </a:solidFill>
                <a:latin typeface="+mj-lt"/>
                <a:ea typeface="ＭＳ Ｐゴシック" pitchFamily="-111" charset="-128"/>
              </a:endParaRPr>
            </a:p>
          </p:txBody>
        </p:sp>
      </p:grpSp>
      <p:sp>
        <p:nvSpPr>
          <p:cNvPr id="73" name="Rectangle 41"/>
          <p:cNvSpPr>
            <a:spLocks noChangeArrowheads="1"/>
          </p:cNvSpPr>
          <p:nvPr/>
        </p:nvSpPr>
        <p:spPr bwMode="auto">
          <a:xfrm>
            <a:off x="7632700" y="2400300"/>
            <a:ext cx="1905000" cy="228600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67000">
                <a:srgbClr val="FF3300"/>
              </a:gs>
            </a:gsLst>
            <a:lin ang="0" scaled="1"/>
          </a:gradFill>
          <a:ln w="38100" cmpd="sng">
            <a:solidFill>
              <a:srgbClr val="FF0000"/>
            </a:solidFill>
            <a:miter lim="800000"/>
            <a:headEnd/>
            <a:tailEnd/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anchor="ctr"/>
          <a:lstStyle/>
          <a:p>
            <a:pPr>
              <a:defRPr/>
            </a:pPr>
            <a:endParaRPr lang="ru-RU" dirty="0">
              <a:latin typeface="Arial" charset="0"/>
              <a:ea typeface="+mn-ea"/>
            </a:endParaRPr>
          </a:p>
        </p:txBody>
      </p:sp>
      <p:sp>
        <p:nvSpPr>
          <p:cNvPr id="44055" name="Rectangle 167"/>
          <p:cNvSpPr>
            <a:spLocks noChangeArrowheads="1"/>
          </p:cNvSpPr>
          <p:nvPr/>
        </p:nvSpPr>
        <p:spPr bwMode="auto">
          <a:xfrm>
            <a:off x="7785100" y="1489075"/>
            <a:ext cx="7620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i="1"/>
              <a:t>10</a:t>
            </a:r>
            <a:r>
              <a:rPr lang="en-US" i="1" baseline="30000"/>
              <a:t>27</a:t>
            </a:r>
          </a:p>
          <a:p>
            <a:endParaRPr lang="en-US" i="1" baseline="30000"/>
          </a:p>
          <a:p>
            <a:endParaRPr lang="en-US" i="1"/>
          </a:p>
          <a:p>
            <a:pPr>
              <a:spcAft>
                <a:spcPts val="600"/>
              </a:spcAft>
            </a:pPr>
            <a:r>
              <a:rPr lang="en-US" i="1"/>
              <a:t>10</a:t>
            </a:r>
            <a:r>
              <a:rPr lang="en-US" i="1" baseline="30000"/>
              <a:t>2</a:t>
            </a:r>
            <a:r>
              <a:rPr lang="ru-RU" i="1" baseline="30000"/>
              <a:t>5</a:t>
            </a:r>
            <a:endParaRPr lang="en-US" i="1" baseline="30000"/>
          </a:p>
          <a:p>
            <a:endParaRPr lang="en-US" i="1"/>
          </a:p>
          <a:p>
            <a:endParaRPr lang="en-US" i="1"/>
          </a:p>
          <a:p>
            <a:r>
              <a:rPr lang="en-US" i="1"/>
              <a:t>10</a:t>
            </a:r>
            <a:r>
              <a:rPr lang="ru-RU" i="1" baseline="30000"/>
              <a:t>23</a:t>
            </a:r>
            <a:endParaRPr lang="en-US" i="1" baseline="30000"/>
          </a:p>
          <a:p>
            <a:endParaRPr lang="ru-RU" i="1" baseline="30000"/>
          </a:p>
        </p:txBody>
      </p:sp>
      <p:sp>
        <p:nvSpPr>
          <p:cNvPr id="76" name="Text Box 159"/>
          <p:cNvSpPr txBox="1">
            <a:spLocks noChangeArrowheads="1"/>
          </p:cNvSpPr>
          <p:nvPr/>
        </p:nvSpPr>
        <p:spPr bwMode="auto">
          <a:xfrm>
            <a:off x="0" y="4171890"/>
            <a:ext cx="19062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ru-RU" sz="2000" b="1" dirty="0">
                <a:latin typeface="Comic Sans MS" charset="0"/>
                <a:ea typeface="+mn-ea"/>
              </a:rPr>
              <a:t>действующие</a:t>
            </a:r>
          </a:p>
        </p:txBody>
      </p:sp>
      <p:sp>
        <p:nvSpPr>
          <p:cNvPr id="44057" name="TextBox 76"/>
          <p:cNvSpPr txBox="1">
            <a:spLocks noChangeArrowheads="1"/>
          </p:cNvSpPr>
          <p:nvPr/>
        </p:nvSpPr>
        <p:spPr bwMode="auto">
          <a:xfrm>
            <a:off x="495300" y="38100"/>
            <a:ext cx="8362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76E"/>
                </a:solidFill>
              </a:rPr>
              <a:t>Действующие и будущие тяжелоионные ускорители</a:t>
            </a:r>
            <a:endParaRPr lang="en-US" sz="2400" b="1">
              <a:solidFill>
                <a:srgbClr val="00076E"/>
              </a:solidFill>
            </a:endParaRPr>
          </a:p>
        </p:txBody>
      </p:sp>
      <p:sp>
        <p:nvSpPr>
          <p:cNvPr id="77" name="Left Arrow 76"/>
          <p:cNvSpPr>
            <a:spLocks noChangeArrowheads="1"/>
          </p:cNvSpPr>
          <p:nvPr/>
        </p:nvSpPr>
        <p:spPr bwMode="auto">
          <a:xfrm>
            <a:off x="3441700" y="4051300"/>
            <a:ext cx="1765300" cy="190500"/>
          </a:xfrm>
          <a:prstGeom prst="leftArrow">
            <a:avLst>
              <a:gd name="adj1" fmla="val 50000"/>
              <a:gd name="adj2" fmla="val 49980"/>
            </a:avLst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4059" name="TextBox 77"/>
          <p:cNvSpPr txBox="1">
            <a:spLocks noChangeArrowheads="1"/>
          </p:cNvSpPr>
          <p:nvPr/>
        </p:nvSpPr>
        <p:spPr bwMode="auto">
          <a:xfrm>
            <a:off x="4033838" y="3949700"/>
            <a:ext cx="701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BES</a:t>
            </a:r>
          </a:p>
        </p:txBody>
      </p:sp>
      <p:sp>
        <p:nvSpPr>
          <p:cNvPr id="44060" name="Slide Number Placeholder 77"/>
          <p:cNvSpPr>
            <a:spLocks noGrp="1"/>
          </p:cNvSpPr>
          <p:nvPr>
            <p:ph type="sldNum" sz="quarter" idx="12"/>
          </p:nvPr>
        </p:nvSpPr>
        <p:spPr>
          <a:xfrm>
            <a:off x="6807200" y="6346825"/>
            <a:ext cx="2133600" cy="476250"/>
          </a:xfrm>
          <a:noFill/>
        </p:spPr>
        <p:txBody>
          <a:bodyPr anchor="b"/>
          <a:lstStyle/>
          <a:p>
            <a:fld id="{78D94349-F639-4DC5-86D5-7188B736701F}" type="slidenum">
              <a:rPr lang="ru-RU"/>
              <a:pPr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7" descr="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425" y="896938"/>
            <a:ext cx="93487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 Box 9"/>
          <p:cNvSpPr txBox="1">
            <a:spLocks noChangeArrowheads="1"/>
          </p:cNvSpPr>
          <p:nvPr/>
        </p:nvSpPr>
        <p:spPr bwMode="auto">
          <a:xfrm rot="1218566">
            <a:off x="5311775" y="3549650"/>
            <a:ext cx="2813050" cy="673100"/>
          </a:xfrm>
          <a:prstGeom prst="rect">
            <a:avLst/>
          </a:prstGeom>
          <a:solidFill>
            <a:srgbClr val="FFFFCC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>
              <a:spcBef>
                <a:spcPct val="50000"/>
              </a:spcBef>
            </a:pPr>
            <a:r>
              <a:rPr lang="ru-RU" b="1">
                <a:solidFill>
                  <a:srgbClr val="CC0000"/>
                </a:solidFill>
                <a:cs typeface="Arial" pitchFamily="34" charset="0"/>
              </a:rPr>
              <a:t>Коллайдер </a:t>
            </a:r>
            <a:r>
              <a:rPr lang="en-US" b="1">
                <a:solidFill>
                  <a:srgbClr val="CC0000"/>
                </a:solidFill>
                <a:cs typeface="Arial" pitchFamily="34" charset="0"/>
              </a:rPr>
              <a:t>NICA</a:t>
            </a:r>
          </a:p>
          <a:p>
            <a:pPr algn="ctr" defTabSz="914400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  <a:cs typeface="Arial" pitchFamily="34" charset="0"/>
              </a:rPr>
              <a:t>(1-4,5 G</a:t>
            </a:r>
            <a:r>
              <a:rPr lang="ru-RU" b="1">
                <a:solidFill>
                  <a:srgbClr val="CC0000"/>
                </a:solidFill>
                <a:cs typeface="Arial" pitchFamily="34" charset="0"/>
              </a:rPr>
              <a:t>эВ/н</a:t>
            </a:r>
            <a:r>
              <a:rPr lang="en-US" b="1">
                <a:solidFill>
                  <a:srgbClr val="CC0000"/>
                </a:solidFill>
                <a:cs typeface="Arial" pitchFamily="34" charset="0"/>
              </a:rPr>
              <a:t>, C</a:t>
            </a:r>
            <a:r>
              <a:rPr lang="ru-RU" b="1">
                <a:solidFill>
                  <a:srgbClr val="CC0000"/>
                </a:solidFill>
                <a:cs typeface="Arial" pitchFamily="34" charset="0"/>
              </a:rPr>
              <a:t> </a:t>
            </a:r>
            <a:r>
              <a:rPr lang="en-US" b="1">
                <a:solidFill>
                  <a:srgbClr val="CC0000"/>
                </a:solidFill>
                <a:cs typeface="Arial" pitchFamily="34" charset="0"/>
              </a:rPr>
              <a:t>=</a:t>
            </a:r>
            <a:r>
              <a:rPr lang="ru-RU" b="1">
                <a:solidFill>
                  <a:srgbClr val="CC0000"/>
                </a:solidFill>
                <a:cs typeface="Arial" pitchFamily="34" charset="0"/>
              </a:rPr>
              <a:t> </a:t>
            </a:r>
            <a:r>
              <a:rPr lang="en-US" b="1">
                <a:solidFill>
                  <a:srgbClr val="CC0000"/>
                </a:solidFill>
                <a:cs typeface="Arial" pitchFamily="34" charset="0"/>
              </a:rPr>
              <a:t>503 </a:t>
            </a:r>
            <a:r>
              <a:rPr lang="ru-RU" b="1">
                <a:solidFill>
                  <a:srgbClr val="CC0000"/>
                </a:solidFill>
                <a:cs typeface="Arial" pitchFamily="34" charset="0"/>
              </a:rPr>
              <a:t>м</a:t>
            </a:r>
            <a:r>
              <a:rPr lang="en-US" b="1">
                <a:solidFill>
                  <a:srgbClr val="CC0000"/>
                </a:solidFill>
                <a:cs typeface="Arial" pitchFamily="34" charset="0"/>
              </a:rPr>
              <a:t>)</a:t>
            </a:r>
            <a:endParaRPr lang="ru-RU" b="1">
              <a:solidFill>
                <a:srgbClr val="CC0000"/>
              </a:solidFill>
              <a:cs typeface="Arial" pitchFamily="34" charset="0"/>
            </a:endParaRPr>
          </a:p>
        </p:txBody>
      </p:sp>
      <p:sp>
        <p:nvSpPr>
          <p:cNvPr id="17411" name="Text Box 23"/>
          <p:cNvSpPr txBox="1">
            <a:spLocks noChangeArrowheads="1"/>
          </p:cNvSpPr>
          <p:nvPr/>
        </p:nvSpPr>
        <p:spPr bwMode="auto">
          <a:xfrm>
            <a:off x="141288" y="973138"/>
            <a:ext cx="2613025" cy="523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>
              <a:spcBef>
                <a:spcPct val="50000"/>
              </a:spcBef>
            </a:pPr>
            <a:r>
              <a:rPr lang="ru-RU" sz="1400" b="1">
                <a:solidFill>
                  <a:srgbClr val="000066"/>
                </a:solidFill>
                <a:cs typeface="Arial" pitchFamily="34" charset="0"/>
              </a:rPr>
              <a:t>КРИОН</a:t>
            </a:r>
            <a:r>
              <a:rPr lang="en-US" sz="1400" b="1">
                <a:solidFill>
                  <a:srgbClr val="000066"/>
                </a:solidFill>
                <a:cs typeface="Arial" pitchFamily="34" charset="0"/>
              </a:rPr>
              <a:t>-6T+</a:t>
            </a:r>
            <a:r>
              <a:rPr lang="ru-RU" sz="1400" b="1">
                <a:solidFill>
                  <a:srgbClr val="000066"/>
                </a:solidFill>
                <a:cs typeface="Arial" pitchFamily="34" charset="0"/>
              </a:rPr>
              <a:t>ТИ Линак</a:t>
            </a:r>
            <a:r>
              <a:rPr lang="en-US" sz="1400" b="1">
                <a:solidFill>
                  <a:srgbClr val="000066"/>
                </a:solidFill>
                <a:cs typeface="Arial" pitchFamily="34" charset="0"/>
              </a:rPr>
              <a:t> (3</a:t>
            </a:r>
            <a:r>
              <a:rPr lang="ru-RU" sz="1400" b="1">
                <a:solidFill>
                  <a:srgbClr val="000066"/>
                </a:solidFill>
                <a:cs typeface="Arial" pitchFamily="34" charset="0"/>
              </a:rPr>
              <a:t> </a:t>
            </a:r>
            <a:r>
              <a:rPr lang="en-US" sz="1400" b="1">
                <a:solidFill>
                  <a:srgbClr val="000066"/>
                </a:solidFill>
                <a:cs typeface="Arial" pitchFamily="34" charset="0"/>
              </a:rPr>
              <a:t>M</a:t>
            </a:r>
            <a:r>
              <a:rPr lang="ru-RU" sz="1400" b="1">
                <a:solidFill>
                  <a:srgbClr val="000066"/>
                </a:solidFill>
                <a:cs typeface="Arial" pitchFamily="34" charset="0"/>
              </a:rPr>
              <a:t>эВ/н</a:t>
            </a:r>
            <a:r>
              <a:rPr lang="en-US" sz="1400" b="1">
                <a:solidFill>
                  <a:srgbClr val="000066"/>
                </a:solidFill>
                <a:cs typeface="Arial" pitchFamily="34" charset="0"/>
              </a:rPr>
              <a:t>), </a:t>
            </a:r>
            <a:r>
              <a:rPr lang="ru-RU" sz="1400" b="1">
                <a:solidFill>
                  <a:srgbClr val="000066"/>
                </a:solidFill>
                <a:cs typeface="Arial" pitchFamily="34" charset="0"/>
              </a:rPr>
              <a:t>р-Линак</a:t>
            </a:r>
            <a:r>
              <a:rPr lang="en-US" sz="1400" b="1">
                <a:solidFill>
                  <a:srgbClr val="000066"/>
                </a:solidFill>
                <a:cs typeface="Arial" pitchFamily="34" charset="0"/>
              </a:rPr>
              <a:t> (5</a:t>
            </a:r>
            <a:r>
              <a:rPr lang="ru-RU" sz="1400" b="1">
                <a:solidFill>
                  <a:srgbClr val="000066"/>
                </a:solidFill>
                <a:cs typeface="Arial" pitchFamily="34" charset="0"/>
              </a:rPr>
              <a:t> </a:t>
            </a:r>
            <a:r>
              <a:rPr lang="en-US" sz="1400" b="1">
                <a:solidFill>
                  <a:srgbClr val="000066"/>
                </a:solidFill>
                <a:cs typeface="Arial" pitchFamily="34" charset="0"/>
              </a:rPr>
              <a:t>M</a:t>
            </a:r>
            <a:r>
              <a:rPr lang="ru-RU" sz="1400" b="1">
                <a:solidFill>
                  <a:srgbClr val="000066"/>
                </a:solidFill>
                <a:cs typeface="Arial" pitchFamily="34" charset="0"/>
              </a:rPr>
              <a:t>эВ/н</a:t>
            </a:r>
            <a:r>
              <a:rPr lang="en-US" sz="1400" b="1">
                <a:solidFill>
                  <a:srgbClr val="000066"/>
                </a:solidFill>
                <a:cs typeface="Arial" pitchFamily="34" charset="0"/>
              </a:rPr>
              <a:t>)</a:t>
            </a:r>
            <a:endParaRPr lang="ru-RU" sz="1400" b="1">
              <a:solidFill>
                <a:srgbClr val="000066"/>
              </a:solidFill>
              <a:cs typeface="Arial" pitchFamily="34" charset="0"/>
            </a:endParaRPr>
          </a:p>
        </p:txBody>
      </p:sp>
      <p:sp>
        <p:nvSpPr>
          <p:cNvPr id="17412" name="AutoShape 24"/>
          <p:cNvSpPr>
            <a:spLocks noChangeArrowheads="1"/>
          </p:cNvSpPr>
          <p:nvPr/>
        </p:nvSpPr>
        <p:spPr bwMode="auto">
          <a:xfrm rot="-4734001" flipH="1" flipV="1">
            <a:off x="633413" y="1719263"/>
            <a:ext cx="401637" cy="90487"/>
          </a:xfrm>
          <a:prstGeom prst="rightArrow">
            <a:avLst>
              <a:gd name="adj1" fmla="val 50000"/>
              <a:gd name="adj2" fmla="val 201156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defTabSz="914400" eaLnBrk="1" hangingPunct="1"/>
            <a:endParaRPr lang="ru-RU" baseline="30000"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17413" name="Text Box 26"/>
          <p:cNvSpPr txBox="1">
            <a:spLocks noChangeArrowheads="1"/>
          </p:cNvSpPr>
          <p:nvPr/>
        </p:nvSpPr>
        <p:spPr bwMode="auto">
          <a:xfrm>
            <a:off x="2352675" y="3348038"/>
            <a:ext cx="1338263" cy="58102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>
              <a:spcBef>
                <a:spcPct val="50000"/>
              </a:spcBef>
            </a:pPr>
            <a:r>
              <a:rPr lang="ru-RU" sz="1600" b="1">
                <a:solidFill>
                  <a:srgbClr val="008000"/>
                </a:solidFill>
                <a:cs typeface="Arial" pitchFamily="34" charset="0"/>
              </a:rPr>
              <a:t>Бустер</a:t>
            </a:r>
            <a:r>
              <a:rPr lang="en-US" sz="1600" b="1">
                <a:solidFill>
                  <a:srgbClr val="008000"/>
                </a:solidFill>
                <a:cs typeface="Arial" pitchFamily="34" charset="0"/>
              </a:rPr>
              <a:t> (600 M</a:t>
            </a:r>
            <a:r>
              <a:rPr lang="ru-RU" sz="1600" b="1">
                <a:solidFill>
                  <a:srgbClr val="008000"/>
                </a:solidFill>
                <a:cs typeface="Arial" pitchFamily="34" charset="0"/>
              </a:rPr>
              <a:t>эВ/н</a:t>
            </a:r>
            <a:r>
              <a:rPr lang="en-US" sz="1600" b="1">
                <a:solidFill>
                  <a:srgbClr val="008000"/>
                </a:solidFill>
                <a:cs typeface="Arial" pitchFamily="34" charset="0"/>
              </a:rPr>
              <a:t>)</a:t>
            </a:r>
            <a:endParaRPr lang="ru-RU" sz="1600" b="1">
              <a:solidFill>
                <a:srgbClr val="000066"/>
              </a:solidFill>
              <a:cs typeface="Arial" pitchFamily="34" charset="0"/>
            </a:endParaRPr>
          </a:p>
        </p:txBody>
      </p:sp>
      <p:pic>
        <p:nvPicPr>
          <p:cNvPr id="17414" name="Picture 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67183">
            <a:off x="5632450" y="4078288"/>
            <a:ext cx="831850" cy="690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415" name="Text Box 40"/>
          <p:cNvSpPr txBox="1">
            <a:spLocks noChangeArrowheads="1"/>
          </p:cNvSpPr>
          <p:nvPr/>
        </p:nvSpPr>
        <p:spPr bwMode="auto">
          <a:xfrm>
            <a:off x="6786563" y="5278438"/>
            <a:ext cx="1638300" cy="30797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1" hangingPunct="1"/>
            <a:r>
              <a:rPr lang="ru-RU" sz="1400" b="1">
                <a:solidFill>
                  <a:srgbClr val="FF0000"/>
                </a:solidFill>
                <a:ea typeface="SimSun" pitchFamily="2" charset="-122"/>
              </a:rPr>
              <a:t>Детектор </a:t>
            </a:r>
            <a:r>
              <a:rPr lang="en-US" sz="1400" b="1">
                <a:solidFill>
                  <a:srgbClr val="FF0000"/>
                </a:solidFill>
                <a:ea typeface="SimSun" pitchFamily="2" charset="-122"/>
              </a:rPr>
              <a:t>MPD</a:t>
            </a:r>
            <a:endParaRPr lang="ru-RU" sz="1400" b="1">
              <a:solidFill>
                <a:srgbClr val="FF0000"/>
              </a:solidFill>
              <a:ea typeface="SimSun" pitchFamily="2" charset="-122"/>
            </a:endParaRPr>
          </a:p>
        </p:txBody>
      </p:sp>
      <p:sp>
        <p:nvSpPr>
          <p:cNvPr id="17416" name="AutoShape 42"/>
          <p:cNvSpPr>
            <a:spLocks noChangeArrowheads="1"/>
          </p:cNvSpPr>
          <p:nvPr/>
        </p:nvSpPr>
        <p:spPr bwMode="auto">
          <a:xfrm rot="2334238" flipH="1">
            <a:off x="6273800" y="4975225"/>
            <a:ext cx="1006475" cy="92075"/>
          </a:xfrm>
          <a:prstGeom prst="rightArrow">
            <a:avLst>
              <a:gd name="adj1" fmla="val 50000"/>
              <a:gd name="adj2" fmla="val 335724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baseline="30000"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17417" name="Text Box 17"/>
          <p:cNvSpPr txBox="1">
            <a:spLocks noChangeArrowheads="1"/>
          </p:cNvSpPr>
          <p:nvPr/>
        </p:nvSpPr>
        <p:spPr bwMode="auto">
          <a:xfrm rot="1022598">
            <a:off x="6423025" y="2814638"/>
            <a:ext cx="1060450" cy="366712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>
              <a:spcBef>
                <a:spcPct val="50000"/>
              </a:spcBef>
            </a:pPr>
            <a:r>
              <a:rPr lang="en-US" b="1">
                <a:solidFill>
                  <a:srgbClr val="000066"/>
                </a:solidFill>
                <a:cs typeface="Arial" pitchFamily="34" charset="0"/>
              </a:rPr>
              <a:t>(SPD)</a:t>
            </a:r>
            <a:endParaRPr lang="ru-RU" b="1">
              <a:solidFill>
                <a:srgbClr val="000066"/>
              </a:solidFill>
              <a:cs typeface="Arial" pitchFamily="34" charset="0"/>
            </a:endParaRPr>
          </a:p>
        </p:txBody>
      </p:sp>
      <p:sp>
        <p:nvSpPr>
          <p:cNvPr id="17418" name="AutoShape 18"/>
          <p:cNvSpPr>
            <a:spLocks noChangeArrowheads="1"/>
          </p:cNvSpPr>
          <p:nvPr/>
        </p:nvSpPr>
        <p:spPr bwMode="auto">
          <a:xfrm rot="2379261">
            <a:off x="5059363" y="1708150"/>
            <a:ext cx="484187" cy="85725"/>
          </a:xfrm>
          <a:prstGeom prst="rightArrow">
            <a:avLst>
              <a:gd name="adj1" fmla="val 50000"/>
              <a:gd name="adj2" fmla="val 198548"/>
            </a:avLst>
          </a:prstGeom>
          <a:solidFill>
            <a:schemeClr val="bg1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baseline="30000"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17419" name="Text Box 14"/>
          <p:cNvSpPr txBox="1">
            <a:spLocks noChangeArrowheads="1"/>
          </p:cNvSpPr>
          <p:nvPr/>
        </p:nvSpPr>
        <p:spPr bwMode="auto">
          <a:xfrm rot="-1726498">
            <a:off x="2946400" y="1374775"/>
            <a:ext cx="19510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>
              <a:spcBef>
                <a:spcPct val="50000"/>
              </a:spcBef>
            </a:pPr>
            <a:r>
              <a:rPr lang="ru-RU" sz="1400" b="1">
                <a:solidFill>
                  <a:srgbClr val="333399"/>
                </a:solidFill>
                <a:cs typeface="Arial" pitchFamily="34" charset="0"/>
              </a:rPr>
              <a:t>Зона эксперимен-тов на выведен-ных пучках</a:t>
            </a:r>
            <a:endParaRPr lang="en-US" sz="1400" b="1">
              <a:solidFill>
                <a:srgbClr val="333399"/>
              </a:solidFill>
              <a:cs typeface="Arial" pitchFamily="34" charset="0"/>
            </a:endParaRPr>
          </a:p>
        </p:txBody>
      </p:sp>
      <p:sp>
        <p:nvSpPr>
          <p:cNvPr id="17420" name="Text Box 26"/>
          <p:cNvSpPr txBox="1">
            <a:spLocks noChangeArrowheads="1"/>
          </p:cNvSpPr>
          <p:nvPr/>
        </p:nvSpPr>
        <p:spPr bwMode="auto">
          <a:xfrm>
            <a:off x="112713" y="3929063"/>
            <a:ext cx="1323975" cy="523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>
              <a:spcBef>
                <a:spcPct val="50000"/>
              </a:spcBef>
            </a:pPr>
            <a:r>
              <a:rPr lang="ru-RU" sz="1400" b="1">
                <a:solidFill>
                  <a:srgbClr val="0000FF"/>
                </a:solidFill>
                <a:cs typeface="Arial" pitchFamily="34" charset="0"/>
              </a:rPr>
              <a:t>Нуклотрон</a:t>
            </a:r>
            <a:r>
              <a:rPr lang="en-US" sz="1400" b="1">
                <a:solidFill>
                  <a:srgbClr val="0000FF"/>
                </a:solidFill>
                <a:cs typeface="Arial" pitchFamily="34" charset="0"/>
              </a:rPr>
              <a:t> 0,6-4,5 </a:t>
            </a:r>
            <a:r>
              <a:rPr lang="ru-RU" sz="1400" b="1">
                <a:solidFill>
                  <a:srgbClr val="0000FF"/>
                </a:solidFill>
                <a:cs typeface="Arial" pitchFamily="34" charset="0"/>
              </a:rPr>
              <a:t>ГэВ/н</a:t>
            </a:r>
            <a:endParaRPr lang="ru-RU" sz="1400" b="1">
              <a:cs typeface="Arial" pitchFamily="34" charset="0"/>
            </a:endParaRPr>
          </a:p>
        </p:txBody>
      </p:sp>
      <p:sp>
        <p:nvSpPr>
          <p:cNvPr id="17421" name="AutoShape 27"/>
          <p:cNvSpPr>
            <a:spLocks noChangeArrowheads="1"/>
          </p:cNvSpPr>
          <p:nvPr/>
        </p:nvSpPr>
        <p:spPr bwMode="auto">
          <a:xfrm rot="8387531" flipH="1" flipV="1">
            <a:off x="376238" y="3481388"/>
            <a:ext cx="1138237" cy="173037"/>
          </a:xfrm>
          <a:prstGeom prst="rightArrow">
            <a:avLst>
              <a:gd name="adj1" fmla="val 50000"/>
              <a:gd name="adj2" fmla="val 171820"/>
            </a:avLst>
          </a:prstGeom>
          <a:solidFill>
            <a:srgbClr val="DDDDDD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1" hangingPunct="1"/>
            <a:endParaRPr lang="ru-RU" baseline="30000"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39788" y="0"/>
            <a:ext cx="75565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1" hangingPunct="1">
              <a:lnSpc>
                <a:spcPct val="90000"/>
              </a:lnSpc>
              <a:defRPr/>
            </a:pPr>
            <a:r>
              <a:rPr lang="en-US" sz="2400" b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Superconducting accelerator complex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NICA </a:t>
            </a:r>
            <a:r>
              <a:rPr lang="en-US" b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(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N</a:t>
            </a:r>
            <a:r>
              <a:rPr lang="en-US" b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uclotron based 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I</a:t>
            </a:r>
            <a:r>
              <a:rPr lang="en-US" b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on 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C</a:t>
            </a:r>
            <a:r>
              <a:rPr lang="en-US" b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ollider f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A</a:t>
            </a:r>
            <a:r>
              <a:rPr lang="en-US" b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72" charset="0"/>
                <a:ea typeface="Arial" pitchFamily="-72" charset="0"/>
                <a:cs typeface="Arial" pitchFamily="-72" charset="0"/>
              </a:rPr>
              <a:t>cility)</a:t>
            </a:r>
            <a:endParaRPr lang="ru-RU" b="1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-72" charset="0"/>
              <a:ea typeface="Arial" pitchFamily="-72" charset="0"/>
              <a:cs typeface="Arial" pitchFamily="-72" charset="0"/>
            </a:endParaRPr>
          </a:p>
        </p:txBody>
      </p:sp>
      <p:sp>
        <p:nvSpPr>
          <p:cNvPr id="17423" name="Oval 26"/>
          <p:cNvSpPr>
            <a:spLocks noChangeArrowheads="1"/>
          </p:cNvSpPr>
          <p:nvPr/>
        </p:nvSpPr>
        <p:spPr bwMode="auto">
          <a:xfrm rot="-626842">
            <a:off x="696913" y="2139950"/>
            <a:ext cx="1673225" cy="950913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17424" name="Oval 27"/>
          <p:cNvSpPr>
            <a:spLocks noChangeArrowheads="1"/>
          </p:cNvSpPr>
          <p:nvPr/>
        </p:nvSpPr>
        <p:spPr bwMode="auto">
          <a:xfrm rot="-626842">
            <a:off x="574675" y="2054225"/>
            <a:ext cx="1900238" cy="1122363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17425" name="AutoShape 27"/>
          <p:cNvSpPr>
            <a:spLocks noChangeArrowheads="1"/>
          </p:cNvSpPr>
          <p:nvPr/>
        </p:nvSpPr>
        <p:spPr bwMode="auto">
          <a:xfrm rot="-9402121">
            <a:off x="2084388" y="3068638"/>
            <a:ext cx="877887" cy="80962"/>
          </a:xfrm>
          <a:prstGeom prst="rightArrow">
            <a:avLst>
              <a:gd name="adj1" fmla="val 50000"/>
              <a:gd name="adj2" fmla="val 333730"/>
            </a:avLst>
          </a:prstGeom>
          <a:solidFill>
            <a:srgbClr val="DDDDDD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defTabSz="914400" eaLnBrk="1" hangingPunct="1"/>
            <a:endParaRPr lang="ru-RU" baseline="30000"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5"/>
          <p:cNvSpPr>
            <a:spLocks/>
          </p:cNvSpPr>
          <p:nvPr/>
        </p:nvSpPr>
        <p:spPr bwMode="auto">
          <a:xfrm>
            <a:off x="4479925" y="444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72707" name="Rectangle 7"/>
          <p:cNvSpPr>
            <a:spLocks/>
          </p:cNvSpPr>
          <p:nvPr/>
        </p:nvSpPr>
        <p:spPr bwMode="auto">
          <a:xfrm>
            <a:off x="4479925" y="444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72708" name="Rectangle 1"/>
          <p:cNvSpPr>
            <a:spLocks/>
          </p:cNvSpPr>
          <p:nvPr/>
        </p:nvSpPr>
        <p:spPr bwMode="auto">
          <a:xfrm>
            <a:off x="1001713" y="39688"/>
            <a:ext cx="686752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ru-RU" sz="2400" b="1">
                <a:solidFill>
                  <a:srgbClr val="161645"/>
                </a:solidFill>
              </a:rPr>
              <a:t>Международное сотрудничество</a:t>
            </a:r>
            <a:endParaRPr lang="en-US" sz="2400" b="1">
              <a:solidFill>
                <a:srgbClr val="161645"/>
              </a:solidFill>
            </a:endParaRPr>
          </a:p>
          <a:p>
            <a:pPr marL="39688" algn="ctr"/>
            <a:r>
              <a:rPr lang="ru-RU" sz="2400" b="1">
                <a:solidFill>
                  <a:srgbClr val="161645"/>
                </a:solidFill>
              </a:rPr>
              <a:t>по проекту</a:t>
            </a:r>
            <a:r>
              <a:rPr lang="en-US" sz="2400" b="1">
                <a:solidFill>
                  <a:srgbClr val="161645"/>
                </a:solidFill>
              </a:rPr>
              <a:t> NICA</a:t>
            </a:r>
            <a:endParaRPr lang="ru-RU" sz="2400" b="1">
              <a:solidFill>
                <a:srgbClr val="161645"/>
              </a:solidFill>
            </a:endParaRPr>
          </a:p>
        </p:txBody>
      </p:sp>
      <p:pic>
        <p:nvPicPr>
          <p:cNvPr id="72709" name="Рисунок 7" descr="map_all_one_color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100" y="800100"/>
            <a:ext cx="85471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Rectangle 24"/>
          <p:cNvSpPr>
            <a:spLocks noChangeArrowheads="1"/>
          </p:cNvSpPr>
          <p:nvPr/>
        </p:nvSpPr>
        <p:spPr bwMode="auto">
          <a:xfrm>
            <a:off x="304800" y="4457700"/>
            <a:ext cx="2057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1" i="1">
                <a:solidFill>
                  <a:srgbClr val="FF0000"/>
                </a:solidFill>
              </a:rPr>
              <a:t>Австрания</a:t>
            </a:r>
            <a:endParaRPr lang="ru-RU" sz="1600">
              <a:solidFill>
                <a:srgbClr val="FF0000"/>
              </a:solidFill>
            </a:endParaRPr>
          </a:p>
          <a:p>
            <a:r>
              <a:rPr lang="ru-RU" sz="1600" b="1" i="1">
                <a:solidFill>
                  <a:srgbClr val="FF0000"/>
                </a:solidFill>
              </a:rPr>
              <a:t>Азербайджан</a:t>
            </a:r>
            <a:endParaRPr lang="ru-RU" sz="1600">
              <a:solidFill>
                <a:srgbClr val="FF0000"/>
              </a:solidFill>
            </a:endParaRPr>
          </a:p>
          <a:p>
            <a:r>
              <a:rPr lang="it-IT" sz="1600" b="1" i="1">
                <a:solidFill>
                  <a:srgbClr val="FF0000"/>
                </a:solidFill>
              </a:rPr>
              <a:t>CERN</a:t>
            </a:r>
            <a:endParaRPr lang="ru-RU" sz="1600">
              <a:solidFill>
                <a:srgbClr val="FF0000"/>
              </a:solidFill>
            </a:endParaRPr>
          </a:p>
          <a:p>
            <a:r>
              <a:rPr lang="ru-RU" sz="1600" b="1" i="1">
                <a:solidFill>
                  <a:srgbClr val="FF0000"/>
                </a:solidFill>
              </a:rPr>
              <a:t>Китай</a:t>
            </a:r>
            <a:endParaRPr lang="ru-RU" sz="1600">
              <a:solidFill>
                <a:srgbClr val="FF0000"/>
              </a:solidFill>
            </a:endParaRPr>
          </a:p>
          <a:p>
            <a:r>
              <a:rPr lang="ru-RU" sz="1600" b="1" i="1">
                <a:solidFill>
                  <a:srgbClr val="FF0000"/>
                </a:solidFill>
              </a:rPr>
              <a:t>Франция</a:t>
            </a:r>
            <a:endParaRPr lang="ru-RU" sz="1600">
              <a:solidFill>
                <a:srgbClr val="FF0000"/>
              </a:solidFill>
            </a:endParaRPr>
          </a:p>
          <a:p>
            <a:r>
              <a:rPr lang="ru-RU" sz="1600" b="1" i="1">
                <a:solidFill>
                  <a:srgbClr val="FF0000"/>
                </a:solidFill>
              </a:rPr>
              <a:t>Грузия</a:t>
            </a:r>
            <a:endParaRPr lang="ru-RU" sz="1600">
              <a:solidFill>
                <a:srgbClr val="FF0000"/>
              </a:solidFill>
            </a:endParaRPr>
          </a:p>
          <a:p>
            <a:r>
              <a:rPr lang="ru-RU" sz="1600" b="1" i="1">
                <a:solidFill>
                  <a:srgbClr val="FF0000"/>
                </a:solidFill>
              </a:rPr>
              <a:t>Греция</a:t>
            </a:r>
            <a:endParaRPr lang="ru-RU" sz="1600">
              <a:solidFill>
                <a:srgbClr val="FF0000"/>
              </a:solidFill>
            </a:endParaRPr>
          </a:p>
          <a:p>
            <a:r>
              <a:rPr lang="ru-RU" sz="1600" b="1" i="1">
                <a:solidFill>
                  <a:srgbClr val="FF0000"/>
                </a:solidFill>
              </a:rPr>
              <a:t>Индия</a:t>
            </a:r>
            <a:endParaRPr lang="ru-RU" sz="1600">
              <a:solidFill>
                <a:srgbClr val="FF0000"/>
              </a:solidFill>
            </a:endParaRPr>
          </a:p>
        </p:txBody>
      </p:sp>
      <p:sp>
        <p:nvSpPr>
          <p:cNvPr id="72711" name="Rectangle 25"/>
          <p:cNvSpPr>
            <a:spLocks noChangeArrowheads="1"/>
          </p:cNvSpPr>
          <p:nvPr/>
        </p:nvSpPr>
        <p:spPr bwMode="auto">
          <a:xfrm>
            <a:off x="7315200" y="4457700"/>
            <a:ext cx="1524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1" i="1">
                <a:solidFill>
                  <a:srgbClr val="FF0000"/>
                </a:solidFill>
              </a:rPr>
              <a:t>Италия</a:t>
            </a:r>
            <a:endParaRPr lang="ru-RU" sz="1600">
              <a:solidFill>
                <a:srgbClr val="FF0000"/>
              </a:solidFill>
            </a:endParaRPr>
          </a:p>
          <a:p>
            <a:r>
              <a:rPr lang="ru-RU" sz="1600" b="1" i="1">
                <a:solidFill>
                  <a:srgbClr val="FF0000"/>
                </a:solidFill>
              </a:rPr>
              <a:t>Япония</a:t>
            </a:r>
            <a:endParaRPr lang="ru-RU" sz="1600">
              <a:solidFill>
                <a:srgbClr val="FF0000"/>
              </a:solidFill>
            </a:endParaRPr>
          </a:p>
          <a:p>
            <a:r>
              <a:rPr lang="ru-RU" sz="1600" b="1" i="1">
                <a:solidFill>
                  <a:srgbClr val="FF0000"/>
                </a:solidFill>
              </a:rPr>
              <a:t>Молдова</a:t>
            </a:r>
            <a:endParaRPr lang="ru-RU" sz="1600">
              <a:solidFill>
                <a:srgbClr val="FF0000"/>
              </a:solidFill>
            </a:endParaRPr>
          </a:p>
          <a:p>
            <a:r>
              <a:rPr lang="ru-RU" sz="1600" b="1" i="1">
                <a:solidFill>
                  <a:srgbClr val="FF0000"/>
                </a:solidFill>
              </a:rPr>
              <a:t>Монголия</a:t>
            </a:r>
            <a:endParaRPr lang="ru-RU" sz="1600">
              <a:solidFill>
                <a:srgbClr val="FF0000"/>
              </a:solidFill>
            </a:endParaRPr>
          </a:p>
          <a:p>
            <a:r>
              <a:rPr lang="ru-RU" sz="1600" b="1" i="1">
                <a:solidFill>
                  <a:srgbClr val="FF0000"/>
                </a:solidFill>
              </a:rPr>
              <a:t>Румыния</a:t>
            </a:r>
            <a:endParaRPr lang="ru-RU" sz="1600">
              <a:solidFill>
                <a:srgbClr val="FF0000"/>
              </a:solidFill>
            </a:endParaRPr>
          </a:p>
          <a:p>
            <a:r>
              <a:rPr lang="ru-RU" sz="1600" b="1" i="1">
                <a:solidFill>
                  <a:srgbClr val="FF0000"/>
                </a:solidFill>
              </a:rPr>
              <a:t>Сербия</a:t>
            </a:r>
            <a:endParaRPr lang="ru-RU" sz="1600">
              <a:solidFill>
                <a:srgbClr val="FF0000"/>
              </a:solidFill>
            </a:endParaRPr>
          </a:p>
          <a:p>
            <a:r>
              <a:rPr lang="ru-RU" sz="1600" b="1" i="1">
                <a:solidFill>
                  <a:srgbClr val="FF0000"/>
                </a:solidFill>
              </a:rPr>
              <a:t>Словакия</a:t>
            </a:r>
            <a:r>
              <a:rPr lang="it-IT" sz="1600" b="1" i="1">
                <a:solidFill>
                  <a:srgbClr val="FF0000"/>
                </a:solidFill>
              </a:rPr>
              <a:t> </a:t>
            </a:r>
            <a:endParaRPr lang="ru-RU" sz="1600">
              <a:solidFill>
                <a:srgbClr val="FF0000"/>
              </a:solidFill>
            </a:endParaRPr>
          </a:p>
          <a:p>
            <a:r>
              <a:rPr lang="ru-RU" sz="1600" b="1" i="1">
                <a:solidFill>
                  <a:srgbClr val="FF0000"/>
                </a:solidFill>
              </a:rPr>
              <a:t>США</a:t>
            </a:r>
            <a:endParaRPr lang="ru-RU" sz="1600">
              <a:solidFill>
                <a:srgbClr val="FF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04800" y="876300"/>
            <a:ext cx="8410575" cy="5497513"/>
            <a:chOff x="304800" y="990600"/>
            <a:chExt cx="8410842" cy="5496682"/>
          </a:xfrm>
        </p:grpSpPr>
        <p:sp>
          <p:nvSpPr>
            <p:cNvPr id="72726" name="TextBox 11"/>
            <p:cNvSpPr txBox="1">
              <a:spLocks noChangeArrowheads="1"/>
            </p:cNvSpPr>
            <p:nvPr/>
          </p:nvSpPr>
          <p:spPr bwMode="auto">
            <a:xfrm>
              <a:off x="5715000" y="990600"/>
              <a:ext cx="2891000" cy="830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ru-RU" sz="1600" b="1">
                  <a:solidFill>
                    <a:srgbClr val="FF0000"/>
                  </a:solidFill>
                </a:rPr>
                <a:t>Украина</a:t>
              </a:r>
              <a:endParaRPr lang="en-US" sz="1600" b="1">
                <a:solidFill>
                  <a:srgbClr val="FF0000"/>
                </a:solidFill>
              </a:endParaRPr>
            </a:p>
            <a:p>
              <a:pPr eaLnBrk="1" hangingPunct="1"/>
              <a:r>
                <a:rPr lang="ru-RU" sz="1600" b="1" i="1">
                  <a:solidFill>
                    <a:srgbClr val="0E1480"/>
                  </a:solidFill>
                </a:rPr>
                <a:t>БИТФ</a:t>
              </a:r>
              <a:r>
                <a:rPr lang="en-US" sz="1600" b="1" i="1">
                  <a:solidFill>
                    <a:srgbClr val="0E1480"/>
                  </a:solidFill>
                </a:rPr>
                <a:t> </a:t>
              </a:r>
              <a:r>
                <a:rPr lang="ru-RU" sz="1600" b="1" i="1">
                  <a:solidFill>
                    <a:srgbClr val="0E1480"/>
                  </a:solidFill>
                </a:rPr>
                <a:t>НАНУ</a:t>
              </a:r>
              <a:r>
                <a:rPr lang="en-US" sz="1600" b="1" i="1">
                  <a:solidFill>
                    <a:srgbClr val="0E1480"/>
                  </a:solidFill>
                </a:rPr>
                <a:t> (</a:t>
              </a:r>
              <a:r>
                <a:rPr lang="ru-RU" sz="1600" b="1" i="1">
                  <a:solidFill>
                    <a:srgbClr val="0E1480"/>
                  </a:solidFill>
                </a:rPr>
                <a:t>Киев</a:t>
              </a:r>
              <a:r>
                <a:rPr lang="en-US" sz="1600" b="1" i="1">
                  <a:solidFill>
                    <a:srgbClr val="0E1480"/>
                  </a:solidFill>
                </a:rPr>
                <a:t>)</a:t>
              </a:r>
            </a:p>
            <a:p>
              <a:pPr eaLnBrk="1" hangingPunct="1"/>
              <a:r>
                <a:rPr lang="ru-RU" sz="1600" b="1" i="1">
                  <a:solidFill>
                    <a:srgbClr val="0E1480"/>
                  </a:solidFill>
                </a:rPr>
                <a:t>КНУ</a:t>
              </a:r>
              <a:r>
                <a:rPr lang="en-US" sz="1600" b="1" i="1">
                  <a:solidFill>
                    <a:srgbClr val="0E1480"/>
                  </a:solidFill>
                </a:rPr>
                <a:t>, </a:t>
              </a:r>
              <a:r>
                <a:rPr lang="ru-RU" sz="1600" b="1" i="1">
                  <a:solidFill>
                    <a:srgbClr val="0E1480"/>
                  </a:solidFill>
                </a:rPr>
                <a:t>КФТИ</a:t>
              </a:r>
              <a:r>
                <a:rPr lang="en-US" sz="1600" b="1" i="1">
                  <a:solidFill>
                    <a:srgbClr val="0E1480"/>
                  </a:solidFill>
                </a:rPr>
                <a:t> </a:t>
              </a:r>
              <a:r>
                <a:rPr lang="ru-RU" sz="1600" b="1" i="1">
                  <a:solidFill>
                    <a:srgbClr val="0E1480"/>
                  </a:solidFill>
                </a:rPr>
                <a:t>НАНУ</a:t>
              </a:r>
              <a:r>
                <a:rPr lang="en-US" sz="1600" b="1" i="1">
                  <a:solidFill>
                    <a:srgbClr val="0E1480"/>
                  </a:solidFill>
                </a:rPr>
                <a:t> (Kharkov)</a:t>
              </a:r>
              <a:endParaRPr lang="ru-RU" sz="1600" b="1" i="1">
                <a:solidFill>
                  <a:srgbClr val="0E1480"/>
                </a:solidFill>
              </a:endParaRPr>
            </a:p>
          </p:txBody>
        </p:sp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304800" y="990600"/>
              <a:ext cx="8410842" cy="5496682"/>
              <a:chOff x="304800" y="990600"/>
              <a:chExt cx="8410842" cy="5496682"/>
            </a:xfrm>
          </p:grpSpPr>
          <p:sp>
            <p:nvSpPr>
              <p:cNvPr id="72728" name="TextBox 1"/>
              <p:cNvSpPr txBox="1">
                <a:spLocks noChangeArrowheads="1"/>
              </p:cNvSpPr>
              <p:nvPr/>
            </p:nvSpPr>
            <p:spPr bwMode="auto">
              <a:xfrm>
                <a:off x="304800" y="990600"/>
                <a:ext cx="2448278" cy="1323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1" hangingPunct="1"/>
                <a:r>
                  <a:rPr lang="ru-RU" sz="1600" b="1">
                    <a:solidFill>
                      <a:srgbClr val="FF0000"/>
                    </a:solidFill>
                    <a:cs typeface="Tahoma" charset="0"/>
                  </a:rPr>
                  <a:t>Беларусь</a:t>
                </a:r>
                <a:endParaRPr lang="en-US" sz="1600" b="1">
                  <a:solidFill>
                    <a:srgbClr val="FF0000"/>
                  </a:solidFill>
                  <a:cs typeface="Tahoma" charset="0"/>
                </a:endParaRPr>
              </a:p>
              <a:p>
                <a:pPr eaLnBrk="1" hangingPunct="1"/>
                <a:r>
                  <a:rPr lang="ru-RU" sz="1600" b="1" i="1">
                    <a:solidFill>
                      <a:srgbClr val="0E1480"/>
                    </a:solidFill>
                    <a:cs typeface="Tahoma" charset="0"/>
                  </a:rPr>
                  <a:t>НЦ ФЧВЭ</a:t>
                </a:r>
                <a:r>
                  <a:rPr lang="en-US" sz="1600" b="1" i="1">
                    <a:solidFill>
                      <a:srgbClr val="0E1480"/>
                    </a:solidFill>
                    <a:cs typeface="Tahoma" charset="0"/>
                  </a:rPr>
                  <a:t> </a:t>
                </a:r>
                <a:r>
                  <a:rPr lang="ru-RU" sz="1600" b="1" i="1">
                    <a:solidFill>
                      <a:srgbClr val="0E1480"/>
                    </a:solidFill>
                    <a:cs typeface="Tahoma" charset="0"/>
                  </a:rPr>
                  <a:t>БГУ</a:t>
                </a:r>
                <a:r>
                  <a:rPr lang="en-US" sz="1600" b="1" i="1">
                    <a:solidFill>
                      <a:srgbClr val="0E1480"/>
                    </a:solidFill>
                    <a:cs typeface="Tahoma" charset="0"/>
                  </a:rPr>
                  <a:t> (</a:t>
                </a:r>
                <a:r>
                  <a:rPr lang="ru-RU" sz="1600" b="1" i="1">
                    <a:solidFill>
                      <a:srgbClr val="0E1480"/>
                    </a:solidFill>
                    <a:cs typeface="Tahoma" charset="0"/>
                  </a:rPr>
                  <a:t>Минск</a:t>
                </a:r>
                <a:r>
                  <a:rPr lang="en-US" sz="1600" b="1" i="1">
                    <a:solidFill>
                      <a:srgbClr val="0E1480"/>
                    </a:solidFill>
                    <a:cs typeface="Tahoma" charset="0"/>
                  </a:rPr>
                  <a:t>)</a:t>
                </a:r>
              </a:p>
              <a:p>
                <a:pPr eaLnBrk="1" hangingPunct="1"/>
                <a:r>
                  <a:rPr lang="ru-RU" sz="1600" b="1" i="1">
                    <a:solidFill>
                      <a:srgbClr val="0E1480"/>
                    </a:solidFill>
                    <a:cs typeface="Tahoma" charset="0"/>
                  </a:rPr>
                  <a:t>ГУ</a:t>
                </a:r>
                <a:r>
                  <a:rPr lang="en-US" sz="1600" b="1" i="1">
                    <a:solidFill>
                      <a:srgbClr val="0E1480"/>
                    </a:solidFill>
                    <a:cs typeface="Tahoma" charset="0"/>
                  </a:rPr>
                  <a:t> (</a:t>
                </a:r>
                <a:r>
                  <a:rPr lang="ru-RU" sz="1600" b="1" i="1">
                    <a:solidFill>
                      <a:srgbClr val="0E1480"/>
                    </a:solidFill>
                    <a:cs typeface="Tahoma" charset="0"/>
                  </a:rPr>
                  <a:t>Гомель</a:t>
                </a:r>
                <a:r>
                  <a:rPr lang="en-US" sz="1600" b="1" i="1">
                    <a:solidFill>
                      <a:srgbClr val="0E1480"/>
                    </a:solidFill>
                    <a:cs typeface="Tahoma" charset="0"/>
                  </a:rPr>
                  <a:t>)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  <a:cs typeface="Tahoma" charset="0"/>
                  </a:rPr>
                  <a:t>…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  <a:cs typeface="Tahoma" charset="0"/>
                  </a:rPr>
                  <a:t>…</a:t>
                </a:r>
                <a:endParaRPr lang="ru-RU" sz="1600" b="1" i="1">
                  <a:solidFill>
                    <a:srgbClr val="0E1480"/>
                  </a:solidFill>
                  <a:cs typeface="Tahoma" charset="0"/>
                </a:endParaRPr>
              </a:p>
            </p:txBody>
          </p:sp>
          <p:sp>
            <p:nvSpPr>
              <p:cNvPr id="72729" name="TextBox 8"/>
              <p:cNvSpPr txBox="1">
                <a:spLocks noChangeArrowheads="1"/>
              </p:cNvSpPr>
              <p:nvPr/>
            </p:nvSpPr>
            <p:spPr bwMode="auto">
              <a:xfrm>
                <a:off x="3689350" y="1577975"/>
                <a:ext cx="2014659" cy="2554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571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1" hangingPunct="1"/>
                <a:r>
                  <a:rPr lang="ru-RU" sz="1600" b="1">
                    <a:solidFill>
                      <a:srgbClr val="FF0000"/>
                    </a:solidFill>
                  </a:rPr>
                  <a:t>Болгария</a:t>
                </a:r>
                <a:endParaRPr lang="en-US" sz="1600" b="1">
                  <a:solidFill>
                    <a:srgbClr val="FF0000"/>
                  </a:solidFill>
                </a:endParaRP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INRNE BAS (Sofia)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TU-Sofia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SU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ISSP BAS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LTD BAS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SWU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PU (Plovdiv)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TUL (Blagoevgrad)</a:t>
                </a:r>
              </a:p>
              <a:p>
                <a:pPr eaLnBrk="1" hangingPunct="1"/>
                <a:endParaRPr lang="en-US" sz="1600" b="1" i="1">
                  <a:solidFill>
                    <a:srgbClr val="0E1480"/>
                  </a:solidFill>
                </a:endParaRPr>
              </a:p>
            </p:txBody>
          </p:sp>
          <p:sp>
            <p:nvSpPr>
              <p:cNvPr id="72730" name="TextBox 2"/>
              <p:cNvSpPr txBox="1">
                <a:spLocks noChangeArrowheads="1"/>
              </p:cNvSpPr>
              <p:nvPr/>
            </p:nvSpPr>
            <p:spPr bwMode="auto">
              <a:xfrm>
                <a:off x="1447800" y="1752600"/>
                <a:ext cx="2159305" cy="2308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1" hangingPunct="1"/>
                <a:r>
                  <a:rPr lang="ru-RU" sz="1600" b="1">
                    <a:solidFill>
                      <a:srgbClr val="FF0000"/>
                    </a:solidFill>
                  </a:rPr>
                  <a:t>Германия</a:t>
                </a:r>
                <a:endParaRPr lang="en-US" sz="1600" b="1">
                  <a:solidFill>
                    <a:srgbClr val="FF0000"/>
                  </a:solidFill>
                </a:endParaRP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GSI (Darmstadt)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JLU (Giessen)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UR (Regensburk)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Frankfurt/Main Univ.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FIAS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FZJ (Julich)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FAU(Erlangen)</a:t>
                </a:r>
              </a:p>
              <a:p>
                <a:pPr eaLnBrk="1" hangingPunct="1"/>
                <a:endParaRPr lang="ru-RU" sz="16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72731" name="TextBox 10"/>
              <p:cNvSpPr txBox="1">
                <a:spLocks noChangeArrowheads="1"/>
              </p:cNvSpPr>
              <p:nvPr/>
            </p:nvSpPr>
            <p:spPr bwMode="auto">
              <a:xfrm>
                <a:off x="3581400" y="5410200"/>
                <a:ext cx="2052040" cy="107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1" hangingPunct="1"/>
                <a:r>
                  <a:rPr lang="ru-RU" sz="1600" b="1">
                    <a:solidFill>
                      <a:srgbClr val="FF0000"/>
                    </a:solidFill>
                  </a:rPr>
                  <a:t>ЮАР</a:t>
                </a:r>
                <a:endParaRPr lang="en-US" sz="1600" b="1">
                  <a:solidFill>
                    <a:srgbClr val="FF0000"/>
                  </a:solidFill>
                </a:endParaRP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UCT (Cape Town)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UJ (Johannesburg)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iThemba Labs</a:t>
                </a:r>
                <a:endParaRPr lang="ru-RU" sz="1600" b="1" i="1">
                  <a:solidFill>
                    <a:srgbClr val="0E1480"/>
                  </a:solidFill>
                </a:endParaRPr>
              </a:p>
            </p:txBody>
          </p:sp>
          <p:sp>
            <p:nvSpPr>
              <p:cNvPr id="72732" name="TextBox 12"/>
              <p:cNvSpPr txBox="1">
                <a:spLocks noChangeArrowheads="1"/>
              </p:cNvSpPr>
              <p:nvPr/>
            </p:nvSpPr>
            <p:spPr bwMode="auto">
              <a:xfrm>
                <a:off x="5146675" y="4656137"/>
                <a:ext cx="1503333" cy="8308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1" hangingPunct="1"/>
                <a:r>
                  <a:rPr lang="ru-RU" sz="1600" b="1">
                    <a:solidFill>
                      <a:srgbClr val="FF0000"/>
                    </a:solidFill>
                  </a:rPr>
                  <a:t>Чехия</a:t>
                </a:r>
                <a:endParaRPr lang="en-US" sz="1600" b="1">
                  <a:solidFill>
                    <a:srgbClr val="FF0000"/>
                  </a:solidFill>
                </a:endParaRP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TUL (Liberec)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CU (Prague)</a:t>
                </a:r>
                <a:endParaRPr lang="ru-RU" sz="1600" b="1" i="1">
                  <a:solidFill>
                    <a:srgbClr val="0E1480"/>
                  </a:solidFill>
                </a:endParaRPr>
              </a:p>
            </p:txBody>
          </p:sp>
          <p:sp>
            <p:nvSpPr>
              <p:cNvPr id="72733" name="TextBox 16"/>
              <p:cNvSpPr txBox="1">
                <a:spLocks noChangeArrowheads="1"/>
              </p:cNvSpPr>
              <p:nvPr/>
            </p:nvSpPr>
            <p:spPr bwMode="auto">
              <a:xfrm>
                <a:off x="6191964" y="1941255"/>
                <a:ext cx="2523678" cy="2800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1" hangingPunct="1"/>
                <a:r>
                  <a:rPr lang="ru-RU" sz="1600" b="1">
                    <a:solidFill>
                      <a:srgbClr val="FF0000"/>
                    </a:solidFill>
                  </a:rPr>
                  <a:t>Россия</a:t>
                </a:r>
                <a:endParaRPr lang="en-US" sz="1600" b="1">
                  <a:solidFill>
                    <a:srgbClr val="FF0000"/>
                  </a:solidFill>
                </a:endParaRP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INR RAS (Moscow)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KI (Moscow)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BINP RAS (Novosibirsk)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MSU (Mscow)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LPI RAS (Moscow)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St.Pet. Univ ersity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RI (St.Petersbug)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…</a:t>
                </a:r>
              </a:p>
              <a:p>
                <a:pPr eaLnBrk="1" hangingPunct="1"/>
                <a:r>
                  <a:rPr lang="en-US" sz="1600" b="1" i="1">
                    <a:solidFill>
                      <a:srgbClr val="0E1480"/>
                    </a:solidFill>
                  </a:rPr>
                  <a:t>…</a:t>
                </a:r>
                <a:endParaRPr lang="en-US" sz="1600" b="1">
                  <a:solidFill>
                    <a:srgbClr val="FF0000"/>
                  </a:solidFill>
                </a:endParaRPr>
              </a:p>
              <a:p>
                <a:pPr eaLnBrk="1" hangingPunct="1"/>
                <a:endParaRPr lang="ru-RU" sz="1600" b="1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72715" name="TextBox 19"/>
          <p:cNvSpPr txBox="1">
            <a:spLocks noChangeArrowheads="1"/>
          </p:cNvSpPr>
          <p:nvPr/>
        </p:nvSpPr>
        <p:spPr bwMode="auto">
          <a:xfrm>
            <a:off x="1676400" y="3848100"/>
            <a:ext cx="26717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u-RU" sz="1600" b="1">
                <a:solidFill>
                  <a:srgbClr val="FF0000"/>
                </a:solidFill>
              </a:rPr>
              <a:t>Польша</a:t>
            </a:r>
            <a:endParaRPr lang="en-US" sz="1600" b="1">
              <a:solidFill>
                <a:srgbClr val="FF0000"/>
              </a:solidFill>
            </a:endParaRPr>
          </a:p>
          <a:p>
            <a:pPr eaLnBrk="1" hangingPunct="1"/>
            <a:r>
              <a:rPr lang="en-US" sz="1600" b="1" i="1">
                <a:solidFill>
                  <a:srgbClr val="0E1480"/>
                </a:solidFill>
              </a:rPr>
              <a:t>Tech.University (Warsaw)</a:t>
            </a:r>
          </a:p>
          <a:p>
            <a:pPr eaLnBrk="1" hangingPunct="1"/>
            <a:r>
              <a:rPr lang="en-US" sz="1600" b="1" i="1">
                <a:solidFill>
                  <a:srgbClr val="0E1480"/>
                </a:solidFill>
              </a:rPr>
              <a:t>Warsaw University</a:t>
            </a:r>
          </a:p>
          <a:p>
            <a:pPr eaLnBrk="1" hangingPunct="1"/>
            <a:r>
              <a:rPr lang="en-US" sz="1600" b="1" i="1">
                <a:solidFill>
                  <a:srgbClr val="0E1480"/>
                </a:solidFill>
              </a:rPr>
              <a:t>Fracoterm (Krakow)</a:t>
            </a:r>
          </a:p>
          <a:p>
            <a:pPr eaLnBrk="1" hangingPunct="1"/>
            <a:r>
              <a:rPr lang="en-US" sz="1600" b="1" i="1">
                <a:solidFill>
                  <a:srgbClr val="0E1480"/>
                </a:solidFill>
              </a:rPr>
              <a:t>Wroclaw University</a:t>
            </a:r>
          </a:p>
          <a:p>
            <a:pPr eaLnBrk="1" hangingPunct="1"/>
            <a:r>
              <a:rPr lang="en-US" sz="1600" b="1" i="1">
                <a:solidFill>
                  <a:srgbClr val="0E1480"/>
                </a:solidFill>
              </a:rPr>
              <a:t>INP (Krakow)</a:t>
            </a:r>
          </a:p>
          <a:p>
            <a:pPr eaLnBrk="1" hangingPunct="1"/>
            <a:endParaRPr lang="en-US" sz="1600" b="1" i="1">
              <a:solidFill>
                <a:srgbClr val="0E1480"/>
              </a:solidFill>
            </a:endParaRPr>
          </a:p>
        </p:txBody>
      </p:sp>
      <p:sp>
        <p:nvSpPr>
          <p:cNvPr id="21" name="Прямоугольник 4"/>
          <p:cNvSpPr>
            <a:spLocks noChangeArrowheads="1"/>
          </p:cNvSpPr>
          <p:nvPr/>
        </p:nvSpPr>
        <p:spPr bwMode="auto">
          <a:xfrm>
            <a:off x="101600" y="914400"/>
            <a:ext cx="8940800" cy="2246313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FF00"/>
                </a:solidFill>
                <a:cs typeface="Arial" charset="0"/>
              </a:rPr>
              <a:t>Подписаны соглашения: </a:t>
            </a:r>
          </a:p>
          <a:p>
            <a:endParaRPr lang="ru-RU" sz="2000">
              <a:solidFill>
                <a:schemeClr val="bg1"/>
              </a:solidFill>
              <a:cs typeface="Arial" charset="0"/>
            </a:endParaRPr>
          </a:p>
          <a:p>
            <a:r>
              <a:rPr lang="ru-RU" sz="2000" b="1">
                <a:solidFill>
                  <a:srgbClr val="FFFF00"/>
                </a:solidFill>
                <a:cs typeface="Arial" charset="0"/>
              </a:rPr>
              <a:t>Германия</a:t>
            </a:r>
            <a:r>
              <a:rPr lang="en-GB" sz="2000" i="1">
                <a:solidFill>
                  <a:schemeClr val="bg1"/>
                </a:solidFill>
                <a:cs typeface="Arial" charset="0"/>
              </a:rPr>
              <a:t> (BMBF, GSI) – </a:t>
            </a:r>
            <a:r>
              <a:rPr lang="ru-RU" sz="2000" i="1">
                <a:solidFill>
                  <a:schemeClr val="bg1"/>
                </a:solidFill>
                <a:cs typeface="Arial" charset="0"/>
              </a:rPr>
              <a:t>техн. линии СП магнитов и </a:t>
            </a:r>
            <a:r>
              <a:rPr lang="en-GB" sz="2000" i="1">
                <a:solidFill>
                  <a:schemeClr val="bg1"/>
                </a:solidFill>
                <a:cs typeface="Arial" charset="0"/>
              </a:rPr>
              <a:t> Si </a:t>
            </a:r>
            <a:r>
              <a:rPr lang="ru-RU" sz="2000" i="1">
                <a:solidFill>
                  <a:schemeClr val="bg1"/>
                </a:solidFill>
                <a:cs typeface="Arial" charset="0"/>
              </a:rPr>
              <a:t>трекеров; </a:t>
            </a:r>
            <a:endParaRPr lang="en-GB" sz="2000" b="1" i="1">
              <a:solidFill>
                <a:schemeClr val="bg1"/>
              </a:solidFill>
              <a:cs typeface="Arial" charset="0"/>
            </a:endParaRPr>
          </a:p>
          <a:p>
            <a:r>
              <a:rPr lang="ru-RU" sz="2000" b="1">
                <a:solidFill>
                  <a:srgbClr val="FFFF00"/>
                </a:solidFill>
                <a:cs typeface="Arial" charset="0"/>
              </a:rPr>
              <a:t>Китай</a:t>
            </a:r>
            <a:r>
              <a:rPr lang="ru-RU" sz="2000" i="1">
                <a:solidFill>
                  <a:schemeClr val="bg1"/>
                </a:solidFill>
                <a:cs typeface="Arial" charset="0"/>
              </a:rPr>
              <a:t> </a:t>
            </a:r>
            <a:r>
              <a:rPr lang="en-GB" sz="2000" i="1">
                <a:solidFill>
                  <a:schemeClr val="bg1"/>
                </a:solidFill>
                <a:cs typeface="Arial" charset="0"/>
              </a:rPr>
              <a:t>(ASIPP</a:t>
            </a:r>
            <a:r>
              <a:rPr lang="ru-RU" sz="2000" i="1">
                <a:solidFill>
                  <a:schemeClr val="bg1"/>
                </a:solidFill>
                <a:cs typeface="Arial" charset="0"/>
              </a:rPr>
              <a:t>, Ун-ты</a:t>
            </a:r>
            <a:r>
              <a:rPr lang="en-GB" sz="2000" i="1">
                <a:solidFill>
                  <a:schemeClr val="bg1"/>
                </a:solidFill>
                <a:cs typeface="Arial" charset="0"/>
              </a:rPr>
              <a:t>) – </a:t>
            </a:r>
            <a:r>
              <a:rPr lang="ru-RU" sz="2000" i="1">
                <a:solidFill>
                  <a:schemeClr val="bg1"/>
                </a:solidFill>
                <a:cs typeface="Arial" charset="0"/>
              </a:rPr>
              <a:t>ВТСП тоководы, СП магниты, </a:t>
            </a:r>
            <a:r>
              <a:rPr lang="en-US" sz="2000" i="1">
                <a:solidFill>
                  <a:schemeClr val="bg1"/>
                </a:solidFill>
                <a:cs typeface="Arial" charset="0"/>
              </a:rPr>
              <a:t>RPC</a:t>
            </a:r>
            <a:r>
              <a:rPr lang="ru-RU" sz="2000" i="1">
                <a:solidFill>
                  <a:schemeClr val="bg1"/>
                </a:solidFill>
                <a:cs typeface="Arial" charset="0"/>
              </a:rPr>
              <a:t> камеры;</a:t>
            </a:r>
            <a:r>
              <a:rPr lang="en-US" sz="2000" i="1">
                <a:solidFill>
                  <a:schemeClr val="bg1"/>
                </a:solidFill>
                <a:cs typeface="Arial" charset="0"/>
              </a:rPr>
              <a:t> </a:t>
            </a:r>
            <a:endParaRPr lang="en-GB" sz="2000" b="1" i="1">
              <a:solidFill>
                <a:schemeClr val="bg1"/>
              </a:solidFill>
              <a:cs typeface="Arial" charset="0"/>
            </a:endParaRPr>
          </a:p>
          <a:p>
            <a:r>
              <a:rPr lang="ru-RU" sz="2000" b="1">
                <a:solidFill>
                  <a:srgbClr val="FFFF00"/>
                </a:solidFill>
                <a:cs typeface="Arial" charset="0"/>
              </a:rPr>
              <a:t>США</a:t>
            </a:r>
            <a:r>
              <a:rPr lang="en-GB" sz="2000" i="1">
                <a:solidFill>
                  <a:schemeClr val="bg1"/>
                </a:solidFill>
                <a:cs typeface="Arial" charset="0"/>
              </a:rPr>
              <a:t> (FNAL) – </a:t>
            </a:r>
            <a:r>
              <a:rPr lang="ru-RU" sz="2000" i="1">
                <a:solidFill>
                  <a:schemeClr val="bg1"/>
                </a:solidFill>
                <a:cs typeface="Arial" charset="0"/>
              </a:rPr>
              <a:t>системы стохастического и электронного охлаждений</a:t>
            </a:r>
            <a:r>
              <a:rPr lang="en-GB" sz="2000" i="1">
                <a:solidFill>
                  <a:schemeClr val="bg1"/>
                </a:solidFill>
                <a:cs typeface="Arial" charset="0"/>
              </a:rPr>
              <a:t>;</a:t>
            </a:r>
            <a:endParaRPr lang="en-GB" sz="2000" b="1" i="1">
              <a:solidFill>
                <a:schemeClr val="bg1"/>
              </a:solidFill>
              <a:cs typeface="Arial" charset="0"/>
            </a:endParaRPr>
          </a:p>
          <a:p>
            <a:r>
              <a:rPr lang="ru-RU" sz="2000" b="1">
                <a:solidFill>
                  <a:srgbClr val="FFFF00"/>
                </a:solidFill>
                <a:cs typeface="Arial" charset="0"/>
              </a:rPr>
              <a:t>ЦЕРН</a:t>
            </a:r>
            <a:r>
              <a:rPr lang="ru-RU" sz="2000" i="1">
                <a:solidFill>
                  <a:schemeClr val="bg1"/>
                </a:solidFill>
                <a:cs typeface="Arial" charset="0"/>
              </a:rPr>
              <a:t> </a:t>
            </a:r>
            <a:r>
              <a:rPr lang="en-GB" sz="2000" i="1">
                <a:solidFill>
                  <a:schemeClr val="bg1"/>
                </a:solidFill>
                <a:cs typeface="Arial" charset="0"/>
              </a:rPr>
              <a:t> – </a:t>
            </a:r>
            <a:r>
              <a:rPr lang="ru-RU" sz="2000" i="1">
                <a:solidFill>
                  <a:schemeClr val="bg1"/>
                </a:solidFill>
                <a:cs typeface="Arial" charset="0"/>
              </a:rPr>
              <a:t>элементы </a:t>
            </a:r>
            <a:r>
              <a:rPr lang="en-GB" sz="2000" i="1">
                <a:solidFill>
                  <a:schemeClr val="bg1"/>
                </a:solidFill>
                <a:cs typeface="Arial" charset="0"/>
              </a:rPr>
              <a:t>BM@N </a:t>
            </a:r>
            <a:r>
              <a:rPr lang="ru-RU" sz="2000" i="1">
                <a:solidFill>
                  <a:schemeClr val="bg1"/>
                </a:solidFill>
                <a:cs typeface="Arial" charset="0"/>
              </a:rPr>
              <a:t>и</a:t>
            </a:r>
            <a:r>
              <a:rPr lang="en-GB" sz="2000" i="1">
                <a:solidFill>
                  <a:schemeClr val="bg1"/>
                </a:solidFill>
                <a:cs typeface="Arial" charset="0"/>
              </a:rPr>
              <a:t> MPD </a:t>
            </a:r>
            <a:r>
              <a:rPr lang="ru-RU" sz="2000" i="1">
                <a:solidFill>
                  <a:schemeClr val="bg1"/>
                </a:solidFill>
                <a:cs typeface="Arial" charset="0"/>
              </a:rPr>
              <a:t>установок</a:t>
            </a:r>
            <a:r>
              <a:rPr lang="en-GB" sz="2000" i="1">
                <a:solidFill>
                  <a:schemeClr val="bg1"/>
                </a:solidFill>
                <a:cs typeface="Arial" charset="0"/>
              </a:rPr>
              <a:t>;</a:t>
            </a:r>
            <a:endParaRPr lang="en-GB" sz="2000" b="1" i="1">
              <a:solidFill>
                <a:schemeClr val="bg1"/>
              </a:solidFill>
              <a:cs typeface="Arial" charset="0"/>
            </a:endParaRPr>
          </a:p>
          <a:p>
            <a:r>
              <a:rPr lang="ru-RU" sz="2000" b="1">
                <a:solidFill>
                  <a:srgbClr val="FFFF00"/>
                </a:solidFill>
                <a:cs typeface="Arial" charset="0"/>
              </a:rPr>
              <a:t>ЮАР</a:t>
            </a:r>
            <a:r>
              <a:rPr lang="en-GB" sz="2000" b="1">
                <a:solidFill>
                  <a:srgbClr val="FFFF00"/>
                </a:solidFill>
                <a:cs typeface="Arial" charset="0"/>
              </a:rPr>
              <a:t> </a:t>
            </a:r>
            <a:r>
              <a:rPr lang="en-GB" sz="2000" i="1">
                <a:solidFill>
                  <a:schemeClr val="bg1"/>
                </a:solidFill>
                <a:cs typeface="Arial" charset="0"/>
              </a:rPr>
              <a:t>– </a:t>
            </a:r>
            <a:r>
              <a:rPr lang="ru-RU" sz="2000" i="1">
                <a:solidFill>
                  <a:schemeClr val="bg1"/>
                </a:solidFill>
                <a:cs typeface="Arial" charset="0"/>
              </a:rPr>
              <a:t>криостаты, диагностика СП источников ионов.</a:t>
            </a: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152400" y="3238500"/>
            <a:ext cx="8839200" cy="3187700"/>
            <a:chOff x="152400" y="3251200"/>
            <a:chExt cx="8839200" cy="3187700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152400" y="3251200"/>
              <a:ext cx="8839200" cy="3175000"/>
              <a:chOff x="127000" y="3289300"/>
              <a:chExt cx="8839200" cy="3175000"/>
            </a:xfrm>
          </p:grpSpPr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>
                <a:off x="127000" y="3314700"/>
                <a:ext cx="8839200" cy="3149600"/>
              </a:xfrm>
              <a:prstGeom prst="rect">
                <a:avLst/>
              </a:prstGeom>
              <a:gradFill rotWithShape="1">
                <a:gsLst>
                  <a:gs pos="0">
                    <a:srgbClr val="CBFFFF"/>
                  </a:gs>
                  <a:gs pos="100000">
                    <a:srgbClr val="B5E5E9"/>
                  </a:gs>
                </a:gsLst>
                <a:lin ang="5400000"/>
              </a:gradFill>
              <a:ln w="9525">
                <a:solidFill>
                  <a:srgbClr val="B6DCDF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2722" name="Text Box 2"/>
              <p:cNvSpPr txBox="1">
                <a:spLocks noChangeArrowheads="1"/>
              </p:cNvSpPr>
              <p:nvPr/>
            </p:nvSpPr>
            <p:spPr bwMode="auto">
              <a:xfrm>
                <a:off x="315913" y="3289300"/>
                <a:ext cx="8599487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5000" rIns="90000" bIns="45000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FF0000"/>
                    </a:solidFill>
                  </a:rPr>
                  <a:t>NICA</a:t>
                </a:r>
                <a:r>
                  <a:rPr lang="en-US" b="1">
                    <a:solidFill>
                      <a:srgbClr val="19194D"/>
                    </a:solidFill>
                  </a:rPr>
                  <a:t> </a:t>
                </a:r>
                <a:r>
                  <a:rPr lang="ru-RU" b="1">
                    <a:solidFill>
                      <a:srgbClr val="19194D"/>
                    </a:solidFill>
                  </a:rPr>
                  <a:t>Белая книга</a:t>
                </a:r>
                <a:r>
                  <a:rPr lang="en-US" b="1">
                    <a:solidFill>
                      <a:srgbClr val="19194D"/>
                    </a:solidFill>
                  </a:rPr>
                  <a:t> – </a:t>
                </a:r>
                <a:r>
                  <a:rPr lang="ru-RU" b="1" i="1">
                    <a:solidFill>
                      <a:srgbClr val="19194D"/>
                    </a:solidFill>
                  </a:rPr>
                  <a:t>международный научный вклад</a:t>
                </a:r>
                <a:endParaRPr lang="en-US" b="1" i="1">
                  <a:solidFill>
                    <a:srgbClr val="19194D"/>
                  </a:solidFill>
                </a:endParaRPr>
              </a:p>
            </p:txBody>
          </p:sp>
          <p:pic>
            <p:nvPicPr>
              <p:cNvPr id="72723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937" y="4129088"/>
                <a:ext cx="3467100" cy="222091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724" name="Rectangle 3"/>
              <p:cNvSpPr>
                <a:spLocks noChangeArrowheads="1"/>
              </p:cNvSpPr>
              <p:nvPr/>
            </p:nvSpPr>
            <p:spPr bwMode="auto">
              <a:xfrm>
                <a:off x="188912" y="3343274"/>
                <a:ext cx="8310563" cy="441325"/>
              </a:xfrm>
              <a:prstGeom prst="rect">
                <a:avLst/>
              </a:prstGeom>
              <a:noFill/>
              <a:ln w="3672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19194D"/>
                  </a:solidFill>
                </a:endParaRPr>
              </a:p>
            </p:txBody>
          </p:sp>
          <p:sp>
            <p:nvSpPr>
              <p:cNvPr id="27" name="Прямоугольник 5"/>
              <p:cNvSpPr/>
              <p:nvPr/>
            </p:nvSpPr>
            <p:spPr>
              <a:xfrm>
                <a:off x="3703638" y="3797300"/>
                <a:ext cx="5181600" cy="707886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txBody>
              <a:bodyPr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FF00"/>
                    </a:solidFill>
                    <a:cs typeface="Times New Roman" charset="0"/>
                  </a:rPr>
                  <a:t>1</a:t>
                </a:r>
                <a:r>
                  <a:rPr lang="ru-RU" sz="2000" b="1" dirty="0" smtClean="0">
                    <a:solidFill>
                      <a:srgbClr val="FFFF00"/>
                    </a:solidFill>
                    <a:cs typeface="Times New Roman" charset="0"/>
                  </a:rPr>
                  <a:t>37</a:t>
                </a:r>
                <a:r>
                  <a:rPr lang="ru-RU" sz="2000" i="1" dirty="0" smtClean="0">
                    <a:solidFill>
                      <a:schemeClr val="bg1"/>
                    </a:solidFill>
                    <a:cs typeface="Times New Roman" charset="0"/>
                  </a:rPr>
                  <a:t>статей</a:t>
                </a:r>
                <a:r>
                  <a:rPr lang="en-US" sz="2000" i="1" dirty="0">
                    <a:solidFill>
                      <a:schemeClr val="bg1"/>
                    </a:solidFill>
                    <a:cs typeface="Times New Roman" charset="0"/>
                  </a:rPr>
                  <a:t>:</a:t>
                </a:r>
                <a:r>
                  <a:rPr lang="en-US" sz="2000" b="1" dirty="0">
                    <a:solidFill>
                      <a:srgbClr val="0C1167"/>
                    </a:solidFill>
                    <a:cs typeface="Times New Roman" charset="0"/>
                  </a:rPr>
                  <a:t> </a:t>
                </a:r>
              </a:p>
              <a:p>
                <a:r>
                  <a:rPr lang="en-US" sz="2000" b="1" dirty="0">
                    <a:solidFill>
                      <a:srgbClr val="FFFF00"/>
                    </a:solidFill>
                  </a:rPr>
                  <a:t>&gt;</a:t>
                </a:r>
                <a:r>
                  <a:rPr lang="ru-RU" sz="2000" b="1" dirty="0" smtClean="0">
                    <a:solidFill>
                      <a:srgbClr val="FFFF00"/>
                    </a:solidFill>
                  </a:rPr>
                  <a:t>200</a:t>
                </a:r>
                <a:r>
                  <a:rPr lang="en-US" sz="2000" b="1" dirty="0" smtClean="0">
                    <a:solidFill>
                      <a:srgbClr val="0C1167"/>
                    </a:solidFill>
                  </a:rPr>
                  <a:t> </a:t>
                </a:r>
                <a:r>
                  <a:rPr lang="ru-RU" sz="2000" i="1" dirty="0">
                    <a:solidFill>
                      <a:srgbClr val="FFFFFF"/>
                    </a:solidFill>
                  </a:rPr>
                  <a:t>авторов из</a:t>
                </a:r>
                <a:r>
                  <a:rPr lang="en-US" sz="2000" b="1" dirty="0">
                    <a:solidFill>
                      <a:srgbClr val="FFFFFF"/>
                    </a:solidFill>
                  </a:rPr>
                  <a:t> </a:t>
                </a:r>
                <a:r>
                  <a:rPr lang="en-US" sz="2000" b="1" dirty="0">
                    <a:solidFill>
                      <a:srgbClr val="FFFF00"/>
                    </a:solidFill>
                  </a:rPr>
                  <a:t>70</a:t>
                </a:r>
                <a:r>
                  <a:rPr lang="en-US" sz="2000" b="1" dirty="0">
                    <a:solidFill>
                      <a:srgbClr val="0C1167"/>
                    </a:solidFill>
                  </a:rPr>
                  <a:t> </a:t>
                </a:r>
                <a:r>
                  <a:rPr lang="ru-RU" sz="2000" i="1" dirty="0">
                    <a:solidFill>
                      <a:srgbClr val="FFFFFF"/>
                    </a:solidFill>
                  </a:rPr>
                  <a:t>центров </a:t>
                </a:r>
                <a:r>
                  <a:rPr lang="en-US" sz="2000" b="1" dirty="0">
                    <a:solidFill>
                      <a:srgbClr val="FFFF00"/>
                    </a:solidFill>
                  </a:rPr>
                  <a:t>24</a:t>
                </a:r>
                <a:r>
                  <a:rPr lang="ru-RU" sz="2000" b="1" dirty="0">
                    <a:solidFill>
                      <a:srgbClr val="FFFF00"/>
                    </a:solidFill>
                  </a:rPr>
                  <a:t>-</a:t>
                </a:r>
                <a:r>
                  <a:rPr lang="ru-RU" sz="2000" b="1" dirty="0" err="1">
                    <a:solidFill>
                      <a:srgbClr val="FFFF00"/>
                    </a:solidFill>
                  </a:rPr>
                  <a:t>х</a:t>
                </a:r>
                <a:r>
                  <a:rPr lang="en-US" sz="2000" b="1" dirty="0">
                    <a:solidFill>
                      <a:srgbClr val="0C1167"/>
                    </a:solidFill>
                  </a:rPr>
                  <a:t> </a:t>
                </a:r>
                <a:r>
                  <a:rPr lang="en-US" sz="2000" i="1" dirty="0">
                    <a:solidFill>
                      <a:srgbClr val="FFFFFF"/>
                    </a:solidFill>
                  </a:rPr>
                  <a:t>c</a:t>
                </a:r>
                <a:r>
                  <a:rPr lang="ru-RU" sz="2000" i="1" dirty="0" err="1">
                    <a:solidFill>
                      <a:srgbClr val="FFFFFF"/>
                    </a:solidFill>
                  </a:rPr>
                  <a:t>тран</a:t>
                </a:r>
                <a:endParaRPr lang="en-US" sz="2000" i="1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29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92613" y="4483100"/>
              <a:ext cx="3806825" cy="19558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289934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3" descr="NICA_header_blue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13589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635" name="Picture 7" descr="NICA-Logo_4c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98500" y="6373813"/>
            <a:ext cx="5969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TextBox 10"/>
          <p:cNvSpPr txBox="1">
            <a:spLocks noChangeArrowheads="1"/>
          </p:cNvSpPr>
          <p:nvPr/>
        </p:nvSpPr>
        <p:spPr bwMode="auto">
          <a:xfrm>
            <a:off x="2617788" y="115888"/>
            <a:ext cx="4468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ru-RU" sz="4000" b="1">
                <a:solidFill>
                  <a:srgbClr val="10253F"/>
                </a:solidFill>
                <a:latin typeface="Georgia" pitchFamily="18" charset="0"/>
                <a:ea typeface="MS PGothic" pitchFamily="34" charset="-128"/>
              </a:rPr>
              <a:t>Комплекс </a:t>
            </a:r>
            <a:r>
              <a:rPr lang="en-US" sz="4000" b="1">
                <a:solidFill>
                  <a:srgbClr val="10253F"/>
                </a:solidFill>
                <a:latin typeface="Georgia" pitchFamily="18" charset="0"/>
                <a:ea typeface="MS PGothic" pitchFamily="34" charset="-128"/>
              </a:rPr>
              <a:t>NICA</a:t>
            </a:r>
          </a:p>
        </p:txBody>
      </p:sp>
      <p:pic>
        <p:nvPicPr>
          <p:cNvPr id="69637" name="Picture 16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6200" y="6286500"/>
            <a:ext cx="6223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11" descr="NICA 201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908050"/>
            <a:ext cx="9261475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9" name="TextBox 11"/>
          <p:cNvSpPr txBox="1">
            <a:spLocks noChangeArrowheads="1"/>
          </p:cNvSpPr>
          <p:nvPr/>
        </p:nvSpPr>
        <p:spPr bwMode="auto">
          <a:xfrm>
            <a:off x="7527925" y="3141663"/>
            <a:ext cx="15367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rgbClr val="0070C0"/>
                </a:solidFill>
                <a:ea typeface="MS PGothic" pitchFamily="34" charset="-128"/>
              </a:rPr>
              <a:t>Система</a:t>
            </a:r>
          </a:p>
          <a:p>
            <a:pPr algn="ctr"/>
            <a:r>
              <a:rPr lang="ru-RU" sz="1400" b="1">
                <a:solidFill>
                  <a:srgbClr val="0070C0"/>
                </a:solidFill>
                <a:ea typeface="MS PGothic" pitchFamily="34" charset="-128"/>
              </a:rPr>
              <a:t>электронного </a:t>
            </a:r>
          </a:p>
          <a:p>
            <a:pPr algn="ctr"/>
            <a:r>
              <a:rPr lang="ru-RU" sz="1400" b="1">
                <a:solidFill>
                  <a:srgbClr val="0070C0"/>
                </a:solidFill>
                <a:ea typeface="MS PGothic" pitchFamily="34" charset="-128"/>
              </a:rPr>
              <a:t>охлаждения</a:t>
            </a:r>
          </a:p>
        </p:txBody>
      </p:sp>
      <p:sp>
        <p:nvSpPr>
          <p:cNvPr id="69640" name="TextBox 12"/>
          <p:cNvSpPr txBox="1">
            <a:spLocks noChangeArrowheads="1"/>
          </p:cNvSpPr>
          <p:nvPr/>
        </p:nvSpPr>
        <p:spPr bwMode="auto">
          <a:xfrm>
            <a:off x="6232525" y="1484313"/>
            <a:ext cx="164941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00FF"/>
                </a:solidFill>
                <a:ea typeface="MS PGothic" pitchFamily="34" charset="-128"/>
              </a:rPr>
              <a:t>Система</a:t>
            </a:r>
          </a:p>
          <a:p>
            <a:pPr algn="ctr"/>
            <a:r>
              <a:rPr lang="ru-RU" sz="1400" b="1">
                <a:solidFill>
                  <a:srgbClr val="0000FF"/>
                </a:solidFill>
                <a:ea typeface="MS PGothic" pitchFamily="34" charset="-128"/>
              </a:rPr>
              <a:t>стохастического</a:t>
            </a:r>
          </a:p>
          <a:p>
            <a:pPr algn="ctr"/>
            <a:r>
              <a:rPr lang="ru-RU" sz="1400" b="1">
                <a:solidFill>
                  <a:srgbClr val="0000FF"/>
                </a:solidFill>
                <a:ea typeface="MS PGothic" pitchFamily="34" charset="-128"/>
              </a:rPr>
              <a:t>охлаждения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7672388" y="1916113"/>
            <a:ext cx="360362" cy="360362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6880225" y="1125538"/>
            <a:ext cx="431800" cy="431800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6200000" flipV="1">
            <a:off x="7707312" y="2601913"/>
            <a:ext cx="576263" cy="503238"/>
          </a:xfrm>
          <a:prstGeom prst="straightConnector1">
            <a:avLst/>
          </a:pr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44" name="TextBox 10"/>
          <p:cNvSpPr txBox="1">
            <a:spLocks noChangeArrowheads="1"/>
          </p:cNvSpPr>
          <p:nvPr/>
        </p:nvSpPr>
        <p:spPr bwMode="auto">
          <a:xfrm>
            <a:off x="2776538" y="5735638"/>
            <a:ext cx="2879725" cy="430212"/>
          </a:xfrm>
          <a:prstGeom prst="rect">
            <a:avLst/>
          </a:prstGeom>
          <a:solidFill>
            <a:srgbClr val="6633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1400" b="1">
                <a:solidFill>
                  <a:srgbClr val="663300"/>
                </a:solidFill>
                <a:ea typeface="MS PGothic" pitchFamily="34" charset="-128"/>
              </a:rPr>
              <a:t>Бустер: 25 Тл</a:t>
            </a:r>
            <a:r>
              <a:rPr lang="ru-RU" sz="1400" b="1">
                <a:solidFill>
                  <a:srgbClr val="663300"/>
                </a:solidFill>
                <a:ea typeface="MS PGothic" pitchFamily="34" charset="-128"/>
                <a:sym typeface="Symbol" pitchFamily="18" charset="2"/>
              </a:rPr>
              <a:t></a:t>
            </a:r>
            <a:r>
              <a:rPr lang="ru-RU" sz="1400" b="1">
                <a:solidFill>
                  <a:srgbClr val="663300"/>
                </a:solidFill>
                <a:ea typeface="MS PGothic" pitchFamily="34" charset="-128"/>
              </a:rPr>
              <a:t>м, 211 метров,</a:t>
            </a:r>
          </a:p>
          <a:p>
            <a:r>
              <a:rPr lang="en-US" sz="1400" b="1">
                <a:solidFill>
                  <a:srgbClr val="663300"/>
                </a:solidFill>
                <a:ea typeface="MS PGothic" pitchFamily="34" charset="-128"/>
              </a:rPr>
              <a:t>I=</a:t>
            </a:r>
            <a:r>
              <a:rPr lang="ru-RU" sz="1400" b="1">
                <a:solidFill>
                  <a:srgbClr val="663300"/>
                </a:solidFill>
                <a:ea typeface="MS PGothic" pitchFamily="34" charset="-128"/>
              </a:rPr>
              <a:t>2-6</a:t>
            </a:r>
            <a:r>
              <a:rPr lang="ru-RU" sz="1400" b="1">
                <a:solidFill>
                  <a:srgbClr val="663300"/>
                </a:solidFill>
                <a:ea typeface="MS PGothic" pitchFamily="34" charset="-128"/>
                <a:sym typeface="Symbol" pitchFamily="18" charset="2"/>
              </a:rPr>
              <a:t>10</a:t>
            </a:r>
            <a:r>
              <a:rPr lang="ru-RU" sz="1400" b="1" baseline="30000">
                <a:solidFill>
                  <a:srgbClr val="663300"/>
                </a:solidFill>
                <a:ea typeface="MS PGothic" pitchFamily="34" charset="-128"/>
                <a:sym typeface="Symbol" pitchFamily="18" charset="2"/>
              </a:rPr>
              <a:t>9</a:t>
            </a:r>
            <a:r>
              <a:rPr lang="ru-RU" sz="1400" b="1">
                <a:solidFill>
                  <a:srgbClr val="663300"/>
                </a:solidFill>
                <a:ea typeface="MS PGothic" pitchFamily="34" charset="-128"/>
                <a:sym typeface="Symbol" pitchFamily="18" charset="2"/>
              </a:rPr>
              <a:t> ионов, Е</a:t>
            </a:r>
            <a:r>
              <a:rPr lang="ru-RU" sz="1400" b="1" baseline="-25000">
                <a:solidFill>
                  <a:srgbClr val="663300"/>
                </a:solidFill>
                <a:ea typeface="MS PGothic" pitchFamily="34" charset="-128"/>
                <a:sym typeface="Symbol" pitchFamily="18" charset="2"/>
              </a:rPr>
              <a:t>мах</a:t>
            </a:r>
            <a:r>
              <a:rPr lang="ru-RU" sz="1400" b="1">
                <a:solidFill>
                  <a:srgbClr val="663300"/>
                </a:solidFill>
                <a:ea typeface="MS PGothic" pitchFamily="34" charset="-128"/>
                <a:sym typeface="Symbol" pitchFamily="18" charset="2"/>
              </a:rPr>
              <a:t> = 600 МэВ/н</a:t>
            </a:r>
            <a:endParaRPr lang="en-US" sz="1400" b="1">
              <a:solidFill>
                <a:srgbClr val="663300"/>
              </a:solidFill>
              <a:ea typeface="MS PGothic" pitchFamily="34" charset="-128"/>
              <a:sym typeface="Symbol" pitchFamily="18" charset="2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2416175" y="5229225"/>
            <a:ext cx="360363" cy="503238"/>
          </a:xfrm>
          <a:prstGeom prst="straightConnector1">
            <a:avLst/>
          </a:prstGeom>
          <a:ln w="3175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46" name="TextBox 10"/>
          <p:cNvSpPr txBox="1">
            <a:spLocks noChangeArrowheads="1"/>
          </p:cNvSpPr>
          <p:nvPr/>
        </p:nvSpPr>
        <p:spPr bwMode="auto">
          <a:xfrm>
            <a:off x="4763" y="3429000"/>
            <a:ext cx="1258887" cy="554038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1200" b="1">
                <a:solidFill>
                  <a:srgbClr val="C00000"/>
                </a:solidFill>
                <a:ea typeface="MS PGothic" pitchFamily="34" charset="-128"/>
                <a:sym typeface="Symbol" pitchFamily="18" charset="2"/>
              </a:rPr>
              <a:t>Инжектор тяжелых ионов: 3 МэВ/н, </a:t>
            </a:r>
            <a:r>
              <a:rPr lang="ru-RU" sz="1200" b="1" baseline="30000">
                <a:solidFill>
                  <a:srgbClr val="C00000"/>
                </a:solidFill>
                <a:ea typeface="MS PGothic" pitchFamily="34" charset="-128"/>
                <a:sym typeface="Symbol" pitchFamily="18" charset="2"/>
              </a:rPr>
              <a:t>197</a:t>
            </a:r>
            <a:r>
              <a:rPr lang="en-US" sz="1200" b="1">
                <a:solidFill>
                  <a:srgbClr val="C00000"/>
                </a:solidFill>
                <a:ea typeface="MS PGothic" pitchFamily="34" charset="-128"/>
                <a:sym typeface="Symbol" pitchFamily="18" charset="2"/>
              </a:rPr>
              <a:t>Au</a:t>
            </a:r>
            <a:r>
              <a:rPr lang="en-US" sz="1200" b="1" baseline="30000">
                <a:solidFill>
                  <a:srgbClr val="C00000"/>
                </a:solidFill>
                <a:ea typeface="MS PGothic" pitchFamily="34" charset="-128"/>
                <a:sym typeface="Symbol" pitchFamily="18" charset="2"/>
              </a:rPr>
              <a:t>31+</a:t>
            </a:r>
            <a:r>
              <a:rPr lang="en-US" sz="1200" b="1">
                <a:solidFill>
                  <a:srgbClr val="C00000"/>
                </a:solidFill>
                <a:ea typeface="MS PGothic" pitchFamily="34" charset="-128"/>
                <a:sym typeface="Symbol" pitchFamily="18" charset="2"/>
              </a:rPr>
              <a:t> </a:t>
            </a:r>
            <a:endParaRPr lang="ru-RU" sz="1200" b="1">
              <a:solidFill>
                <a:srgbClr val="C00000"/>
              </a:solidFill>
              <a:ea typeface="MS PGothic" pitchFamily="34" charset="-128"/>
              <a:sym typeface="Symbol" pitchFamily="18" charset="2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327025" y="4005263"/>
            <a:ext cx="288925" cy="2159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48" name="TextBox 10"/>
          <p:cNvSpPr txBox="1">
            <a:spLocks noChangeArrowheads="1"/>
          </p:cNvSpPr>
          <p:nvPr/>
        </p:nvSpPr>
        <p:spPr bwMode="auto">
          <a:xfrm>
            <a:off x="76200" y="5084763"/>
            <a:ext cx="971550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1200" b="1">
                <a:ea typeface="MS PGothic" pitchFamily="34" charset="-128"/>
                <a:sym typeface="Symbol" pitchFamily="18" charset="2"/>
              </a:rPr>
              <a:t>Инжектор</a:t>
            </a:r>
            <a:endParaRPr lang="en-US" sz="1200" b="1">
              <a:ea typeface="MS PGothic" pitchFamily="34" charset="-128"/>
              <a:sym typeface="Symbol" pitchFamily="18" charset="2"/>
            </a:endParaRPr>
          </a:p>
          <a:p>
            <a:r>
              <a:rPr lang="ru-RU" sz="1200" b="1">
                <a:ea typeface="MS PGothic" pitchFamily="34" charset="-128"/>
                <a:sym typeface="Symbol" pitchFamily="18" charset="2"/>
              </a:rPr>
              <a:t></a:t>
            </a:r>
            <a:r>
              <a:rPr lang="en-US" sz="1200" b="1">
                <a:ea typeface="MS PGothic" pitchFamily="34" charset="-128"/>
                <a:sym typeface="Symbol" pitchFamily="18" charset="2"/>
              </a:rPr>
              <a:t>p,</a:t>
            </a:r>
            <a:r>
              <a:rPr lang="ru-RU" sz="1200" b="1">
                <a:ea typeface="MS PGothic" pitchFamily="34" charset="-128"/>
                <a:sym typeface="Symbol" pitchFamily="18" charset="2"/>
              </a:rPr>
              <a:t> </a:t>
            </a:r>
            <a:r>
              <a:rPr lang="en-US" sz="1200" b="1">
                <a:ea typeface="MS PGothic" pitchFamily="34" charset="-128"/>
                <a:sym typeface="Symbol" pitchFamily="18" charset="2"/>
              </a:rPr>
              <a:t>d,</a:t>
            </a:r>
            <a:r>
              <a:rPr lang="ru-RU" sz="1200" b="1">
                <a:ea typeface="MS PGothic" pitchFamily="34" charset="-128"/>
                <a:sym typeface="Symbol" pitchFamily="18" charset="2"/>
              </a:rPr>
              <a:t> </a:t>
            </a:r>
            <a:r>
              <a:rPr lang="en-US" sz="1200" b="1">
                <a:ea typeface="MS PGothic" pitchFamily="34" charset="-128"/>
                <a:sym typeface="Symbol" pitchFamily="18" charset="2"/>
              </a:rPr>
              <a:t>He</a:t>
            </a:r>
            <a:r>
              <a:rPr lang="en-US" sz="1200" b="1" baseline="30000">
                <a:ea typeface="MS PGothic" pitchFamily="34" charset="-128"/>
                <a:sym typeface="Symbol" pitchFamily="18" charset="2"/>
              </a:rPr>
              <a:t>3</a:t>
            </a:r>
          </a:p>
          <a:p>
            <a:r>
              <a:rPr lang="en-US" sz="1200" b="1">
                <a:ea typeface="MS PGothic" pitchFamily="34" charset="-128"/>
                <a:sym typeface="Symbol" pitchFamily="18" charset="2"/>
              </a:rPr>
              <a:t>5</a:t>
            </a:r>
            <a:r>
              <a:rPr lang="ru-RU" sz="1200" b="1">
                <a:ea typeface="MS PGothic" pitchFamily="34" charset="-128"/>
                <a:sym typeface="Symbol" pitchFamily="18" charset="2"/>
              </a:rPr>
              <a:t> МэВ/н</a:t>
            </a:r>
          </a:p>
        </p:txBody>
      </p:sp>
      <p:cxnSp>
        <p:nvCxnSpPr>
          <p:cNvPr id="40" name="Прямая со стрелкой 39"/>
          <p:cNvCxnSpPr/>
          <p:nvPr/>
        </p:nvCxnSpPr>
        <p:spPr>
          <a:xfrm flipV="1">
            <a:off x="76200" y="4941888"/>
            <a:ext cx="539750" cy="14287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50" name="TextBox 10"/>
          <p:cNvSpPr txBox="1">
            <a:spLocks noChangeArrowheads="1"/>
          </p:cNvSpPr>
          <p:nvPr/>
        </p:nvSpPr>
        <p:spPr bwMode="auto">
          <a:xfrm>
            <a:off x="4864100" y="5084763"/>
            <a:ext cx="2087563" cy="4318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1400" b="1">
                <a:solidFill>
                  <a:srgbClr val="002060"/>
                </a:solidFill>
                <a:ea typeface="MS PGothic" pitchFamily="34" charset="-128"/>
              </a:rPr>
              <a:t>Экспериментальная зона средних энергий</a:t>
            </a:r>
            <a:endParaRPr lang="en-US" sz="1400" b="1" baseline="30000">
              <a:solidFill>
                <a:srgbClr val="002060"/>
              </a:solidFill>
              <a:ea typeface="MS PGothic" pitchFamily="34" charset="-128"/>
              <a:sym typeface="Symbol" pitchFamily="18" charset="2"/>
            </a:endParaRPr>
          </a:p>
        </p:txBody>
      </p:sp>
      <p:cxnSp>
        <p:nvCxnSpPr>
          <p:cNvPr id="45" name="Прямая со стрелкой 44"/>
          <p:cNvCxnSpPr/>
          <p:nvPr/>
        </p:nvCxnSpPr>
        <p:spPr>
          <a:xfrm flipH="1" flipV="1">
            <a:off x="3711575" y="4941888"/>
            <a:ext cx="1081088" cy="358775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52" name="TextBox 10"/>
          <p:cNvSpPr txBox="1">
            <a:spLocks noChangeArrowheads="1"/>
          </p:cNvSpPr>
          <p:nvPr/>
        </p:nvSpPr>
        <p:spPr bwMode="auto">
          <a:xfrm>
            <a:off x="2703513" y="1341438"/>
            <a:ext cx="2376487" cy="646112"/>
          </a:xfrm>
          <a:prstGeom prst="rect">
            <a:avLst/>
          </a:prstGeom>
          <a:solidFill>
            <a:srgbClr val="00B0F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1400" b="1">
                <a:solidFill>
                  <a:srgbClr val="0000FF"/>
                </a:solidFill>
                <a:ea typeface="MS PGothic" pitchFamily="34" charset="-128"/>
              </a:rPr>
              <a:t>Нуклотрон</a:t>
            </a:r>
            <a:r>
              <a:rPr lang="en-US" sz="1400" b="1">
                <a:solidFill>
                  <a:srgbClr val="0000FF"/>
                </a:solidFill>
                <a:ea typeface="MS PGothic" pitchFamily="34" charset="-128"/>
              </a:rPr>
              <a:t>: </a:t>
            </a:r>
            <a:r>
              <a:rPr lang="ru-RU" sz="1400" b="1">
                <a:solidFill>
                  <a:srgbClr val="0000FF"/>
                </a:solidFill>
                <a:ea typeface="MS PGothic" pitchFamily="34" charset="-128"/>
              </a:rPr>
              <a:t>45 Тл</a:t>
            </a:r>
            <a:r>
              <a:rPr lang="ru-RU" sz="1400" b="1">
                <a:solidFill>
                  <a:srgbClr val="0000FF"/>
                </a:solidFill>
                <a:ea typeface="MS PGothic" pitchFamily="34" charset="-128"/>
                <a:sym typeface="Symbol" pitchFamily="18" charset="2"/>
              </a:rPr>
              <a:t></a:t>
            </a:r>
            <a:r>
              <a:rPr lang="ru-RU" sz="1400" b="1">
                <a:solidFill>
                  <a:srgbClr val="0000FF"/>
                </a:solidFill>
                <a:ea typeface="MS PGothic" pitchFamily="34" charset="-128"/>
              </a:rPr>
              <a:t>м</a:t>
            </a:r>
            <a:r>
              <a:rPr lang="en-US" sz="1400" b="1">
                <a:solidFill>
                  <a:srgbClr val="0000FF"/>
                </a:solidFill>
                <a:ea typeface="MS PGothic" pitchFamily="34" charset="-128"/>
              </a:rPr>
              <a:t>, 251 </a:t>
            </a:r>
            <a:r>
              <a:rPr lang="ru-RU" sz="1400" b="1">
                <a:solidFill>
                  <a:srgbClr val="0000FF"/>
                </a:solidFill>
                <a:ea typeface="MS PGothic" pitchFamily="34" charset="-128"/>
              </a:rPr>
              <a:t>м.</a:t>
            </a:r>
          </a:p>
          <a:p>
            <a:r>
              <a:rPr lang="ru-RU" sz="1400" b="1">
                <a:solidFill>
                  <a:srgbClr val="0000FF"/>
                </a:solidFill>
                <a:ea typeface="MS PGothic" pitchFamily="34" charset="-128"/>
                <a:sym typeface="Symbol" pitchFamily="18" charset="2"/>
              </a:rPr>
              <a:t>Е</a:t>
            </a:r>
            <a:r>
              <a:rPr lang="ru-RU" sz="1400" b="1" baseline="-25000">
                <a:solidFill>
                  <a:srgbClr val="0000FF"/>
                </a:solidFill>
                <a:ea typeface="MS PGothic" pitchFamily="34" charset="-128"/>
                <a:sym typeface="Symbol" pitchFamily="18" charset="2"/>
              </a:rPr>
              <a:t>мах </a:t>
            </a:r>
            <a:r>
              <a:rPr lang="ru-RU" sz="1400" b="1">
                <a:solidFill>
                  <a:srgbClr val="0000FF"/>
                </a:solidFill>
                <a:ea typeface="MS PGothic" pitchFamily="34" charset="-128"/>
                <a:sym typeface="Symbol" pitchFamily="18" charset="2"/>
              </a:rPr>
              <a:t>= 4.5 ГэВ/н</a:t>
            </a:r>
            <a:r>
              <a:rPr lang="en-US" sz="1400" b="1">
                <a:solidFill>
                  <a:srgbClr val="0000FF"/>
                </a:solidFill>
                <a:ea typeface="MS PGothic" pitchFamily="34" charset="-128"/>
                <a:sym typeface="Symbol" pitchFamily="18" charset="2"/>
              </a:rPr>
              <a:t>,</a:t>
            </a:r>
            <a:endParaRPr lang="ru-RU" sz="1400" b="1">
              <a:solidFill>
                <a:srgbClr val="0000FF"/>
              </a:solidFill>
              <a:ea typeface="MS PGothic" pitchFamily="34" charset="-128"/>
              <a:sym typeface="Symbol" pitchFamily="18" charset="2"/>
            </a:endParaRPr>
          </a:p>
          <a:p>
            <a:r>
              <a:rPr lang="en-US" sz="1400" b="1">
                <a:solidFill>
                  <a:srgbClr val="0000FF"/>
                </a:solidFill>
                <a:ea typeface="MS PGothic" pitchFamily="34" charset="-128"/>
                <a:sym typeface="Symbol" pitchFamily="18" charset="2"/>
              </a:rPr>
              <a:t>I=</a:t>
            </a:r>
            <a:r>
              <a:rPr lang="ru-RU" sz="1400" b="1">
                <a:solidFill>
                  <a:srgbClr val="0000FF"/>
                </a:solidFill>
                <a:ea typeface="MS PGothic" pitchFamily="34" charset="-128"/>
                <a:sym typeface="Symbol" pitchFamily="18" charset="2"/>
              </a:rPr>
              <a:t>1.110</a:t>
            </a:r>
            <a:r>
              <a:rPr lang="ru-RU" sz="1400" b="1" baseline="30000">
                <a:solidFill>
                  <a:srgbClr val="0000FF"/>
                </a:solidFill>
                <a:ea typeface="MS PGothic" pitchFamily="34" charset="-128"/>
                <a:sym typeface="Symbol" pitchFamily="18" charset="2"/>
              </a:rPr>
              <a:t>9</a:t>
            </a:r>
            <a:r>
              <a:rPr lang="ru-RU" sz="1400" b="1">
                <a:solidFill>
                  <a:srgbClr val="0000FF"/>
                </a:solidFill>
                <a:ea typeface="MS PGothic" pitchFamily="34" charset="-128"/>
                <a:sym typeface="Symbol" pitchFamily="18" charset="2"/>
              </a:rPr>
              <a:t>  ионов/имп</a:t>
            </a:r>
            <a:endParaRPr lang="en-US" sz="1400" b="1">
              <a:solidFill>
                <a:srgbClr val="0000FF"/>
              </a:solidFill>
              <a:ea typeface="MS PGothic" pitchFamily="34" charset="-128"/>
              <a:sym typeface="Symbol" pitchFamily="18" charset="2"/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 flipH="1">
            <a:off x="2847975" y="1989138"/>
            <a:ext cx="720725" cy="2303462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54" name="TextBox 10"/>
          <p:cNvSpPr txBox="1">
            <a:spLocks noChangeArrowheads="1"/>
          </p:cNvSpPr>
          <p:nvPr/>
        </p:nvSpPr>
        <p:spPr bwMode="auto">
          <a:xfrm>
            <a:off x="6088063" y="4076700"/>
            <a:ext cx="2771775" cy="646113"/>
          </a:xfrm>
          <a:prstGeom prst="rect">
            <a:avLst/>
          </a:prstGeom>
          <a:solidFill>
            <a:srgbClr val="00B05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1400" b="1">
                <a:solidFill>
                  <a:srgbClr val="008000"/>
                </a:solidFill>
                <a:ea typeface="MS PGothic" pitchFamily="34" charset="-128"/>
              </a:rPr>
              <a:t>Кольца коллайдера: периметр 503 м, Е</a:t>
            </a:r>
            <a:r>
              <a:rPr lang="ru-RU" sz="1400" b="1" baseline="-25000">
                <a:solidFill>
                  <a:srgbClr val="008000"/>
                </a:solidFill>
                <a:ea typeface="MS PGothic" pitchFamily="34" charset="-128"/>
              </a:rPr>
              <a:t>мах</a:t>
            </a:r>
            <a:r>
              <a:rPr lang="ru-RU" sz="1400" b="1">
                <a:solidFill>
                  <a:srgbClr val="008000"/>
                </a:solidFill>
                <a:ea typeface="MS PGothic" pitchFamily="34" charset="-128"/>
              </a:rPr>
              <a:t>=4.5ГэВ/н, </a:t>
            </a:r>
            <a:r>
              <a:rPr lang="ru-RU" sz="1400" b="1">
                <a:solidFill>
                  <a:srgbClr val="008000"/>
                </a:solidFill>
                <a:ea typeface="MS PGothic" pitchFamily="34" charset="-128"/>
                <a:sym typeface="Symbol" pitchFamily="18" charset="2"/>
              </a:rPr>
              <a:t>1.110</a:t>
            </a:r>
            <a:r>
              <a:rPr lang="ru-RU" sz="1400" b="1" baseline="30000">
                <a:solidFill>
                  <a:srgbClr val="008000"/>
                </a:solidFill>
                <a:ea typeface="MS PGothic" pitchFamily="34" charset="-128"/>
                <a:sym typeface="Symbol" pitchFamily="18" charset="2"/>
              </a:rPr>
              <a:t>9</a:t>
            </a:r>
            <a:r>
              <a:rPr lang="ru-RU" sz="1400" b="1">
                <a:solidFill>
                  <a:srgbClr val="008000"/>
                </a:solidFill>
                <a:ea typeface="MS PGothic" pitchFamily="34" charset="-128"/>
                <a:sym typeface="Symbol" pitchFamily="18" charset="2"/>
              </a:rPr>
              <a:t>  ионов/имп</a:t>
            </a:r>
            <a:endParaRPr lang="ru-RU" sz="1400" b="1">
              <a:solidFill>
                <a:srgbClr val="008000"/>
              </a:solidFill>
              <a:ea typeface="MS PGothic" pitchFamily="34" charset="-128"/>
            </a:endParaRPr>
          </a:p>
        </p:txBody>
      </p:sp>
      <p:cxnSp>
        <p:nvCxnSpPr>
          <p:cNvPr id="57" name="Прямая со стрелкой 56"/>
          <p:cNvCxnSpPr/>
          <p:nvPr/>
        </p:nvCxnSpPr>
        <p:spPr>
          <a:xfrm flipH="1" flipV="1">
            <a:off x="5727700" y="3644900"/>
            <a:ext cx="1223963" cy="431800"/>
          </a:xfrm>
          <a:prstGeom prst="straightConnector1">
            <a:avLst/>
          </a:prstGeom>
          <a:ln w="3175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56" name="TextBox 10"/>
          <p:cNvSpPr txBox="1">
            <a:spLocks noChangeArrowheads="1"/>
          </p:cNvSpPr>
          <p:nvPr/>
        </p:nvSpPr>
        <p:spPr bwMode="auto">
          <a:xfrm>
            <a:off x="4503738" y="2708275"/>
            <a:ext cx="1657350" cy="647700"/>
          </a:xfrm>
          <a:prstGeom prst="rect">
            <a:avLst/>
          </a:prstGeom>
          <a:solidFill>
            <a:srgbClr val="FF00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400" b="1">
                <a:solidFill>
                  <a:srgbClr val="C00000"/>
                </a:solidFill>
                <a:ea typeface="MS PGothic" pitchFamily="34" charset="-128"/>
                <a:sym typeface="Symbol" pitchFamily="18" charset="2"/>
              </a:rPr>
              <a:t>Детекторы на встречных пучках (</a:t>
            </a:r>
            <a:r>
              <a:rPr lang="en-US" sz="1400" b="1">
                <a:solidFill>
                  <a:srgbClr val="C00000"/>
                </a:solidFill>
                <a:ea typeface="MS PGothic" pitchFamily="34" charset="-128"/>
                <a:sym typeface="Symbol" pitchFamily="18" charset="2"/>
              </a:rPr>
              <a:t>MPD, SPD)</a:t>
            </a:r>
            <a:endParaRPr lang="ru-RU" sz="1400" b="1">
              <a:solidFill>
                <a:srgbClr val="C00000"/>
              </a:solidFill>
              <a:ea typeface="MS PGothic" pitchFamily="34" charset="-128"/>
              <a:sym typeface="Symbol" pitchFamily="18" charset="2"/>
            </a:endParaRPr>
          </a:p>
        </p:txBody>
      </p:sp>
      <p:cxnSp>
        <p:nvCxnSpPr>
          <p:cNvPr id="41" name="Прямая со стрелкой 40"/>
          <p:cNvCxnSpPr>
            <a:stCxn id="69656" idx="3"/>
          </p:cNvCxnSpPr>
          <p:nvPr/>
        </p:nvCxnSpPr>
        <p:spPr>
          <a:xfrm flipV="1">
            <a:off x="6161088" y="2997200"/>
            <a:ext cx="574675" cy="3492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V="1">
            <a:off x="5440363" y="1844675"/>
            <a:ext cx="215900" cy="8636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59" name="TextBox 10"/>
          <p:cNvSpPr txBox="1">
            <a:spLocks noChangeArrowheads="1"/>
          </p:cNvSpPr>
          <p:nvPr/>
        </p:nvSpPr>
        <p:spPr bwMode="auto">
          <a:xfrm>
            <a:off x="39688" y="6021388"/>
            <a:ext cx="1152525" cy="646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1400" b="1">
                <a:solidFill>
                  <a:srgbClr val="0000FF"/>
                </a:solidFill>
                <a:ea typeface="MS PGothic" pitchFamily="34" charset="-128"/>
                <a:sym typeface="Symbol" pitchFamily="18" charset="2"/>
              </a:rPr>
              <a:t>Криогенный комплекс: 8кВт/4.5К</a:t>
            </a:r>
            <a:endParaRPr lang="en-US" sz="1400" b="1">
              <a:solidFill>
                <a:srgbClr val="0000FF"/>
              </a:solidFill>
              <a:ea typeface="MS PGothic" pitchFamily="34" charset="-128"/>
              <a:sym typeface="Symbol" pitchFamily="18" charset="2"/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>
            <a:off x="1119188" y="6381750"/>
            <a:ext cx="720725" cy="0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61" name="TextBox 10"/>
          <p:cNvSpPr txBox="1">
            <a:spLocks noChangeArrowheads="1"/>
          </p:cNvSpPr>
          <p:nvPr/>
        </p:nvSpPr>
        <p:spPr bwMode="auto">
          <a:xfrm>
            <a:off x="76200" y="1052513"/>
            <a:ext cx="2087563" cy="4318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1400" b="1">
                <a:solidFill>
                  <a:srgbClr val="002060"/>
                </a:solidFill>
                <a:ea typeface="MS PGothic" pitchFamily="34" charset="-128"/>
              </a:rPr>
              <a:t>Экспериментальная зона высоких энергий</a:t>
            </a:r>
            <a:endParaRPr lang="en-US" sz="1400" b="1" baseline="30000">
              <a:solidFill>
                <a:srgbClr val="002060"/>
              </a:solidFill>
              <a:ea typeface="MS PGothic" pitchFamily="34" charset="-128"/>
              <a:sym typeface="Symbol" pitchFamily="18" charset="2"/>
            </a:endParaRPr>
          </a:p>
        </p:txBody>
      </p:sp>
      <p:cxnSp>
        <p:nvCxnSpPr>
          <p:cNvPr id="59" name="Прямая со стрелкой 58"/>
          <p:cNvCxnSpPr/>
          <p:nvPr/>
        </p:nvCxnSpPr>
        <p:spPr>
          <a:xfrm>
            <a:off x="903288" y="1484313"/>
            <a:ext cx="649287" cy="649287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2866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  <a:noFill/>
        </p:spPr>
        <p:txBody>
          <a:bodyPr anchor="b"/>
          <a:lstStyle/>
          <a:p>
            <a:fld id="{A08A8F64-D1C3-4585-9E44-E4892425179E}" type="slidenum">
              <a:rPr lang="en-US"/>
              <a:pPr/>
              <a:t>9</a:t>
            </a:fld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990600"/>
            <a:ext cx="8308975" cy="5172075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ru-RU" sz="2000" dirty="0" err="1" smtClean="0">
                <a:solidFill>
                  <a:srgbClr val="000090"/>
                </a:solidFill>
              </a:rPr>
              <a:t>Увержден</a:t>
            </a:r>
            <a:r>
              <a:rPr lang="ru-RU" sz="2000" dirty="0" smtClean="0">
                <a:solidFill>
                  <a:srgbClr val="000090"/>
                </a:solidFill>
              </a:rPr>
              <a:t> 7-летний план ОИЯИ (2010-2016)		  </a:t>
            </a:r>
            <a:r>
              <a:rPr lang="ru-RU" sz="2000" b="1" dirty="0" smtClean="0">
                <a:solidFill>
                  <a:srgbClr val="0000FF"/>
                </a:solidFill>
              </a:rPr>
              <a:t>2009</a:t>
            </a:r>
            <a:r>
              <a:rPr lang="ru-RU" sz="2000" dirty="0" smtClean="0">
                <a:solidFill>
                  <a:srgbClr val="000090"/>
                </a:solidFill>
              </a:rPr>
              <a:t> </a:t>
            </a:r>
            <a:endParaRPr lang="en-US" sz="2000" dirty="0" smtClean="0">
              <a:solidFill>
                <a:srgbClr val="00009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sz="2000" dirty="0" smtClean="0">
                <a:solidFill>
                  <a:srgbClr val="000090"/>
                </a:solidFill>
              </a:rPr>
              <a:t>Утвержден проект </a:t>
            </a:r>
            <a:r>
              <a:rPr lang="en-US" sz="2000" dirty="0" smtClean="0">
                <a:solidFill>
                  <a:srgbClr val="000090"/>
                </a:solidFill>
              </a:rPr>
              <a:t>NICA</a:t>
            </a:r>
            <a:r>
              <a:rPr lang="ru-RU" sz="2000" dirty="0" smtClean="0">
                <a:solidFill>
                  <a:srgbClr val="000090"/>
                </a:solidFill>
              </a:rPr>
              <a:t>					  </a:t>
            </a:r>
            <a:r>
              <a:rPr lang="ru-RU" sz="2000" b="1" dirty="0" smtClean="0">
                <a:solidFill>
                  <a:srgbClr val="0000FF"/>
                </a:solidFill>
              </a:rPr>
              <a:t>2010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</a:p>
          <a:p>
            <a:pPr eaLnBrk="1" hangingPunct="1">
              <a:lnSpc>
                <a:spcPct val="110000"/>
              </a:lnSpc>
            </a:pPr>
            <a:r>
              <a:rPr lang="ru-RU" sz="2000" dirty="0" smtClean="0">
                <a:solidFill>
                  <a:srgbClr val="000090"/>
                </a:solidFill>
              </a:rPr>
              <a:t>Завершен </a:t>
            </a:r>
            <a:r>
              <a:rPr lang="en-US" sz="2000" i="1" dirty="0" smtClean="0">
                <a:solidFill>
                  <a:srgbClr val="000090"/>
                </a:solidFill>
              </a:rPr>
              <a:t>I </a:t>
            </a:r>
            <a:r>
              <a:rPr lang="ru-RU" sz="2000" i="1" dirty="0" smtClean="0">
                <a:solidFill>
                  <a:srgbClr val="000090"/>
                </a:solidFill>
              </a:rPr>
              <a:t>этап модернизации Нуклотрона</a:t>
            </a:r>
            <a:r>
              <a:rPr lang="en-US" sz="2000" i="1" dirty="0" smtClean="0">
                <a:solidFill>
                  <a:srgbClr val="000090"/>
                </a:solidFill>
              </a:rPr>
              <a:t>		</a:t>
            </a:r>
            <a:r>
              <a:rPr lang="ru-RU" sz="2000" i="1" dirty="0" smtClean="0">
                <a:solidFill>
                  <a:srgbClr val="000090"/>
                </a:solidFill>
              </a:rPr>
              <a:t>  </a:t>
            </a:r>
            <a:r>
              <a:rPr lang="en-US" sz="2000" b="1" dirty="0" smtClean="0">
                <a:solidFill>
                  <a:srgbClr val="0000FF"/>
                </a:solidFill>
              </a:rPr>
              <a:t>2010</a:t>
            </a:r>
            <a:endParaRPr lang="ru-RU" sz="2000" b="1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buFont typeface="Times" charset="0"/>
              <a:buNone/>
            </a:pPr>
            <a:r>
              <a:rPr lang="ru-RU" sz="2000" i="1" dirty="0" smtClean="0">
                <a:solidFill>
                  <a:srgbClr val="000090"/>
                </a:solidFill>
              </a:rPr>
              <a:t>		за 2010-2015 гг.  Проведено 10 сеансов</a:t>
            </a:r>
            <a:endParaRPr lang="en-US" sz="2000" dirty="0" smtClean="0">
              <a:solidFill>
                <a:srgbClr val="000090"/>
              </a:solidFill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</a:pPr>
            <a:r>
              <a:rPr lang="ru-RU" sz="2000" dirty="0" smtClean="0">
                <a:solidFill>
                  <a:srgbClr val="000090"/>
                </a:solidFill>
              </a:rPr>
              <a:t>Утверждены проекты и начаты работы по:</a:t>
            </a:r>
          </a:p>
          <a:p>
            <a:pPr lvl="1" eaLnBrk="1" hangingPunct="1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0090"/>
                </a:solidFill>
              </a:rPr>
              <a:t>ускорительному комплексу 	</a:t>
            </a:r>
            <a:r>
              <a:rPr lang="en-US" sz="2000" dirty="0" smtClean="0">
                <a:solidFill>
                  <a:srgbClr val="000090"/>
                </a:solidFill>
              </a:rPr>
              <a:t> 		</a:t>
            </a:r>
            <a:r>
              <a:rPr lang="en-US" sz="2000" dirty="0" smtClean="0">
                <a:solidFill>
                  <a:srgbClr val="0000FF"/>
                </a:solidFill>
              </a:rPr>
              <a:t>    </a:t>
            </a:r>
            <a:r>
              <a:rPr lang="en-US" sz="2000" b="1" dirty="0" smtClean="0">
                <a:solidFill>
                  <a:srgbClr val="0000FF"/>
                </a:solidFill>
              </a:rPr>
              <a:t>2010</a:t>
            </a:r>
            <a:r>
              <a:rPr lang="ru-RU" sz="2000" b="1" dirty="0" smtClean="0">
                <a:solidFill>
                  <a:srgbClr val="0000FF"/>
                </a:solidFill>
              </a:rPr>
              <a:t> – 2019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lvl="1" eaLnBrk="1" hangingPunct="1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0090"/>
                </a:solidFill>
              </a:rPr>
              <a:t>многоцелевому детектору </a:t>
            </a:r>
          </a:p>
          <a:p>
            <a:pPr lvl="1" eaLnBrk="1" hangingPunct="1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buFontTx/>
              <a:buNone/>
            </a:pPr>
            <a:r>
              <a:rPr lang="ru-RU" sz="2000" dirty="0" smtClean="0">
                <a:solidFill>
                  <a:srgbClr val="000090"/>
                </a:solidFill>
              </a:rPr>
              <a:t>              </a:t>
            </a:r>
            <a:r>
              <a:rPr lang="en-US" sz="2000" dirty="0" smtClean="0">
                <a:solidFill>
                  <a:srgbClr val="000090"/>
                </a:solidFill>
              </a:rPr>
              <a:t>MPD (</a:t>
            </a:r>
            <a:r>
              <a:rPr lang="en-US" sz="2000" dirty="0" err="1" smtClean="0">
                <a:solidFill>
                  <a:srgbClr val="000090"/>
                </a:solidFill>
              </a:rPr>
              <a:t>MultiPurpose</a:t>
            </a:r>
            <a:r>
              <a:rPr lang="en-US" sz="2000" dirty="0" smtClean="0">
                <a:solidFill>
                  <a:srgbClr val="000090"/>
                </a:solidFill>
              </a:rPr>
              <a:t> Detector)</a:t>
            </a:r>
            <a:r>
              <a:rPr lang="ru-RU" sz="2000" dirty="0" smtClean="0">
                <a:solidFill>
                  <a:srgbClr val="000090"/>
                </a:solidFill>
              </a:rPr>
              <a:t>                           </a:t>
            </a:r>
            <a:r>
              <a:rPr lang="en-US" sz="2000" b="1" dirty="0" smtClean="0">
                <a:solidFill>
                  <a:srgbClr val="0000FF"/>
                </a:solidFill>
              </a:rPr>
              <a:t>2010</a:t>
            </a:r>
            <a:r>
              <a:rPr lang="ru-RU" sz="2000" b="1" dirty="0" smtClean="0">
                <a:solidFill>
                  <a:srgbClr val="0000FF"/>
                </a:solidFill>
              </a:rPr>
              <a:t> – 2019</a:t>
            </a:r>
          </a:p>
          <a:p>
            <a:pPr lvl="1" eaLnBrk="1" hangingPunct="1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0090"/>
                </a:solidFill>
              </a:rPr>
              <a:t>эксперименту с фиксированной мишенью </a:t>
            </a:r>
          </a:p>
          <a:p>
            <a:pPr lvl="1" eaLnBrk="1" hangingPunct="1">
              <a:lnSpc>
                <a:spcPct val="110000"/>
              </a:lnSpc>
              <a:buClr>
                <a:srgbClr val="FF0000"/>
              </a:buClr>
              <a:buFontTx/>
              <a:buNone/>
            </a:pPr>
            <a:r>
              <a:rPr lang="ru-RU" sz="2000" dirty="0" smtClean="0">
                <a:solidFill>
                  <a:srgbClr val="000090"/>
                </a:solidFill>
              </a:rPr>
              <a:t>            детектор </a:t>
            </a:r>
            <a:r>
              <a:rPr lang="en-US" sz="2000" dirty="0" smtClean="0">
                <a:solidFill>
                  <a:srgbClr val="000090"/>
                </a:solidFill>
              </a:rPr>
              <a:t>BM@N </a:t>
            </a:r>
            <a:r>
              <a:rPr lang="ru-RU" sz="2000" dirty="0" smtClean="0">
                <a:solidFill>
                  <a:srgbClr val="000090"/>
                </a:solidFill>
              </a:rPr>
              <a:t> (</a:t>
            </a:r>
            <a:r>
              <a:rPr lang="en-US" sz="2000" dirty="0" smtClean="0">
                <a:solidFill>
                  <a:srgbClr val="000090"/>
                </a:solidFill>
              </a:rPr>
              <a:t>I </a:t>
            </a:r>
            <a:r>
              <a:rPr lang="ru-RU" sz="2000" dirty="0" smtClean="0">
                <a:solidFill>
                  <a:srgbClr val="000090"/>
                </a:solidFill>
              </a:rPr>
              <a:t>этап)			   </a:t>
            </a:r>
            <a:r>
              <a:rPr lang="ru-RU" sz="2000" dirty="0" smtClean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201</a:t>
            </a:r>
            <a:r>
              <a:rPr lang="ru-RU" sz="2000" b="1" dirty="0" smtClean="0">
                <a:solidFill>
                  <a:srgbClr val="0000FF"/>
                </a:solidFill>
              </a:rPr>
              <a:t>2 - 2017  </a:t>
            </a:r>
          </a:p>
          <a:p>
            <a:pPr lvl="1" eaLnBrk="1" hangingPunct="1">
              <a:lnSpc>
                <a:spcPct val="110000"/>
              </a:lnSpc>
              <a:buClr>
                <a:srgbClr val="FCF002"/>
              </a:buClr>
              <a:buFont typeface="Times" charset="0"/>
              <a:buNone/>
            </a:pPr>
            <a:r>
              <a:rPr lang="en-US" sz="1400" dirty="0" smtClean="0">
                <a:solidFill>
                  <a:srgbClr val="000090"/>
                </a:solidFill>
              </a:rPr>
              <a:t>	</a:t>
            </a:r>
          </a:p>
          <a:p>
            <a:pPr eaLnBrk="1" hangingPunct="1">
              <a:lnSpc>
                <a:spcPct val="110000"/>
              </a:lnSpc>
            </a:pPr>
            <a:r>
              <a:rPr lang="ru-RU" sz="2000" dirty="0" smtClean="0">
                <a:solidFill>
                  <a:srgbClr val="000090"/>
                </a:solidFill>
              </a:rPr>
              <a:t>Идет подготовка проекта </a:t>
            </a:r>
            <a:r>
              <a:rPr lang="en-US" sz="2000" dirty="0" smtClean="0">
                <a:solidFill>
                  <a:srgbClr val="000090"/>
                </a:solidFill>
              </a:rPr>
              <a:t>Spin Physics Detector (SPD)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46084" name="AutoShape 4"/>
          <p:cNvSpPr>
            <a:spLocks noChangeAspect="1" noChangeArrowheads="1"/>
          </p:cNvSpPr>
          <p:nvPr/>
        </p:nvSpPr>
        <p:spPr bwMode="auto">
          <a:xfrm>
            <a:off x="1219200" y="381000"/>
            <a:ext cx="6477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000090"/>
                </a:solidFill>
              </a:rPr>
              <a:t>Комплекс </a:t>
            </a:r>
            <a:r>
              <a:rPr lang="en-US" sz="2400" b="1">
                <a:solidFill>
                  <a:srgbClr val="FF0000"/>
                </a:solidFill>
              </a:rPr>
              <a:t>NICA </a:t>
            </a:r>
            <a:r>
              <a:rPr lang="ru-RU" sz="2400" b="1">
                <a:solidFill>
                  <a:srgbClr val="000090"/>
                </a:solidFill>
              </a:rPr>
              <a:t>–</a:t>
            </a:r>
            <a:r>
              <a:rPr lang="en-US" sz="2400" b="1">
                <a:solidFill>
                  <a:srgbClr val="000090"/>
                </a:solidFill>
              </a:rPr>
              <a:t> </a:t>
            </a:r>
            <a:r>
              <a:rPr lang="ru-RU" sz="2400" b="1">
                <a:solidFill>
                  <a:srgbClr val="000090"/>
                </a:solidFill>
              </a:rPr>
              <a:t>основные этапы</a:t>
            </a:r>
            <a:endParaRPr lang="en-US" sz="2400" b="1" i="1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1981</TotalTime>
  <Words>1995</Words>
  <Application>Microsoft Office PowerPoint</Application>
  <PresentationFormat>Экран (4:3)</PresentationFormat>
  <Paragraphs>415</Paragraphs>
  <Slides>21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Разработка нанотехнологий  в микроэлектронике на базе инжектора NICA</vt:lpstr>
      <vt:lpstr>Слайд 14</vt:lpstr>
      <vt:lpstr>Радиационные повреждения электронных компонентов. Эксперименты на Нуклотроне.</vt:lpstr>
      <vt:lpstr>Исследования по облучению подкритической урановой сборки со свинцовой мишенью –международная коллаборация на Нуклотроне</vt:lpstr>
      <vt:lpstr>Слайд 17</vt:lpstr>
      <vt:lpstr>Слайд 18</vt:lpstr>
      <vt:lpstr>Слайд 19</vt:lpstr>
      <vt:lpstr>Слайд 20</vt:lpstr>
      <vt:lpstr>Слайд 21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тезисы:</dc:title>
  <dc:creator>TRUBNIKOV</dc:creator>
  <cp:lastModifiedBy>RePack by SPecialiST</cp:lastModifiedBy>
  <cp:revision>167</cp:revision>
  <dcterms:created xsi:type="dcterms:W3CDTF">2014-03-18T13:11:17Z</dcterms:created>
  <dcterms:modified xsi:type="dcterms:W3CDTF">2015-05-25T19:30:32Z</dcterms:modified>
</cp:coreProperties>
</file>