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1"/>
  </p:notesMasterIdLst>
  <p:sldIdLst>
    <p:sldId id="256" r:id="rId2"/>
    <p:sldId id="258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70" r:id="rId12"/>
    <p:sldId id="271" r:id="rId13"/>
    <p:sldId id="269" r:id="rId14"/>
    <p:sldId id="272" r:id="rId15"/>
    <p:sldId id="259" r:id="rId16"/>
    <p:sldId id="274" r:id="rId17"/>
    <p:sldId id="273" r:id="rId18"/>
    <p:sldId id="276" r:id="rId19"/>
    <p:sldId id="275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824" autoAdjust="0"/>
    <p:restoredTop sz="94660"/>
  </p:normalViewPr>
  <p:slideViewPr>
    <p:cSldViewPr snapToGrid="0">
      <p:cViewPr varScale="1">
        <p:scale>
          <a:sx n="85" d="100"/>
          <a:sy n="85" d="100"/>
        </p:scale>
        <p:origin x="-370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70624E-8E99-4DEA-9371-8F700DE25793}" type="datetimeFigureOut">
              <a:rPr lang="ru-RU" smtClean="0"/>
              <a:pPr/>
              <a:t>25.05.2015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0021A-8DFE-4EC4-8731-EACF5C37AF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65313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F35061-BC5D-4935-BD2C-99BCAF5798B7}" type="slidenum">
              <a:rPr lang="en-US"/>
              <a:pPr/>
              <a:t>11</a:t>
            </a:fld>
            <a:endParaRPr lang="en-US"/>
          </a:p>
        </p:txBody>
      </p:sp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41613" y="554038"/>
            <a:ext cx="4760912" cy="2679700"/>
          </a:xfrm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71724" y="3393121"/>
            <a:ext cx="7500645" cy="3152779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507761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 txBox="1">
            <a:spLocks noGrp="1" noChangeArrowheads="1"/>
          </p:cNvSpPr>
          <p:nvPr/>
        </p:nvSpPr>
        <p:spPr bwMode="auto">
          <a:xfrm>
            <a:off x="5808663" y="6705600"/>
            <a:ext cx="443547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332" tIns="47667" rIns="95332" bIns="47667" anchor="b"/>
          <a:lstStyle/>
          <a:p>
            <a:pPr algn="r" defTabSz="952500"/>
            <a:fld id="{14093615-865C-4F56-ABBD-143F74828CCF}" type="slidenum">
              <a:rPr lang="fr-FR" sz="1200">
                <a:latin typeface="Times New Roman" pitchFamily="18" charset="0"/>
              </a:rPr>
              <a:pPr algn="r" defTabSz="952500"/>
              <a:t>14</a:t>
            </a:fld>
            <a:endParaRPr lang="fr-FR" sz="1200">
              <a:latin typeface="Times New Roman" pitchFamily="18" charset="0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xmlns="" val="852443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5/25/2015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88571" y="2666999"/>
            <a:ext cx="10918372" cy="3995058"/>
          </a:xfrm>
        </p:spPr>
        <p:txBody>
          <a:bodyPr>
            <a:normAutofit fontScale="90000"/>
          </a:bodyPr>
          <a:lstStyle/>
          <a:p>
            <a:pPr>
              <a:spcAft>
                <a:spcPts val="0"/>
              </a:spcAft>
              <a:tabLst>
                <a:tab pos="160020" algn="l"/>
                <a:tab pos="4371975" algn="l"/>
              </a:tabLst>
            </a:pPr>
            <a:r>
              <a:rPr lang="ru-RU" dirty="0" smtClean="0">
                <a:latin typeface="Times New Roman" panose="02020603050405020304" pitchFamily="18" charset="0"/>
                <a:ea typeface="MS Mincho" panose="02020609040205080304" pitchFamily="49" charset="-128"/>
              </a:rPr>
              <a:t/>
            </a:r>
            <a:br>
              <a:rPr lang="ru-RU" dirty="0" smtClean="0">
                <a:latin typeface="Times New Roman" panose="02020603050405020304" pitchFamily="18" charset="0"/>
                <a:ea typeface="MS Mincho" panose="02020609040205080304" pitchFamily="49" charset="-128"/>
              </a:rPr>
            </a:b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Решение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фундаментальных и прикладных проблем материаловедения  в Европейском  Центре  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синхротронного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излучения (ESRF,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Grenoble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). Нейтронные эксперименты в Институте 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Лауэ-Ланжевена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br>
              <a:rPr lang="ru-RU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</a:br>
            <a:r>
              <a:rPr lang="ru-RU" i="1" dirty="0">
                <a:latin typeface="Times New Roman" panose="02020603050405020304" pitchFamily="18" charset="0"/>
                <a:ea typeface="MS Mincho" panose="02020609040205080304" pitchFamily="49" charset="-128"/>
              </a:rPr>
              <a:t>              </a:t>
            </a:r>
            <a:r>
              <a:rPr lang="ru-RU" i="1" dirty="0" smtClean="0">
                <a:latin typeface="Times New Roman" panose="02020603050405020304" pitchFamily="18" charset="0"/>
                <a:ea typeface="MS Mincho" panose="02020609040205080304" pitchFamily="49" charset="-128"/>
              </a:rPr>
              <a:t/>
            </a:r>
            <a:br>
              <a:rPr lang="ru-RU" i="1" dirty="0" smtClean="0">
                <a:latin typeface="Times New Roman" panose="02020603050405020304" pitchFamily="18" charset="0"/>
                <a:ea typeface="MS Mincho" panose="02020609040205080304" pitchFamily="49" charset="-128"/>
              </a:rPr>
            </a:br>
            <a:r>
              <a:rPr lang="ru-RU" i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Булыженков</a:t>
            </a:r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ru-RU" i="1" dirty="0">
                <a:solidFill>
                  <a:srgbClr val="C0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И.Э. </a:t>
            </a:r>
            <a:r>
              <a:rPr lang="ru-RU" sz="3100" i="1" dirty="0">
                <a:solidFill>
                  <a:srgbClr val="C0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(</a:t>
            </a:r>
            <a:r>
              <a:rPr lang="ru-RU" sz="3100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Физический институт им. П.Н. Лебедева РАН)</a:t>
            </a:r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/>
            </a:r>
            <a:b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</a:br>
            <a:r>
              <a:rPr lang="ru-RU" i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Несвижевский</a:t>
            </a:r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ru-RU" i="1" dirty="0">
                <a:solidFill>
                  <a:srgbClr val="C0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В.В. </a:t>
            </a:r>
            <a:r>
              <a:rPr lang="ru-RU" sz="3100" i="1" dirty="0">
                <a:solidFill>
                  <a:srgbClr val="C0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(</a:t>
            </a:r>
            <a:r>
              <a:rPr lang="ru-RU" sz="3100" i="1" dirty="0" err="1">
                <a:solidFill>
                  <a:srgbClr val="C0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Institut</a:t>
            </a:r>
            <a:r>
              <a:rPr lang="ru-RU" sz="3100" i="1" dirty="0">
                <a:solidFill>
                  <a:srgbClr val="C0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ru-RU" sz="3100" i="1" dirty="0" err="1">
                <a:solidFill>
                  <a:srgbClr val="C0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Laue-Langevin</a:t>
            </a:r>
            <a:r>
              <a:rPr lang="ru-RU" sz="3100" i="1" dirty="0">
                <a:solidFill>
                  <a:srgbClr val="C0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ru-RU" sz="3100" i="1" dirty="0" err="1">
                <a:solidFill>
                  <a:srgbClr val="C0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Grenoble</a:t>
            </a:r>
            <a:r>
              <a:rPr lang="ru-RU" sz="3100" i="1" dirty="0">
                <a:solidFill>
                  <a:srgbClr val="C0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)</a:t>
            </a:r>
            <a:endParaRPr lang="ru-RU" sz="3100" dirty="0">
              <a:solidFill>
                <a:srgbClr val="C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058" y="0"/>
            <a:ext cx="12006942" cy="266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63167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1805122" y="6613525"/>
            <a:ext cx="1248569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5" rIns="91429" bIns="45715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fr-FR" sz="1000" b="1" dirty="0"/>
              <a:t>	</a:t>
            </a:r>
            <a:endParaRPr lang="fr-FR" sz="2400" dirty="0">
              <a:latin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143000" y="838200"/>
            <a:ext cx="9906000" cy="569386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514350" indent="-514350"/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Схема подготовки специалистов:</a:t>
            </a:r>
          </a:p>
          <a:p>
            <a:pPr marL="514350" indent="-514350"/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Образование в крупных университетах с обязательными стажировками по 3-4 месяца в национальных и международных исследовательских лабораториях;</a:t>
            </a:r>
          </a:p>
          <a:p>
            <a:pPr marL="514350" indent="-514350"/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Дипломная работа 6 месяцев, являющаяся ключевым элементом выбора профессии (часто участие в совместной публикации);</a:t>
            </a:r>
          </a:p>
          <a:p>
            <a:pPr marL="514350" indent="-514350"/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Для продолжения научной или инновационной деятельности обязательное условие – </a:t>
            </a:r>
            <a:r>
              <a:rPr lang="fr-FR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PhD</a:t>
            </a:r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 (обязательно участие в публикациях);</a:t>
            </a:r>
          </a:p>
          <a:p>
            <a:pPr marL="514350" indent="-514350"/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20% </a:t>
            </a:r>
            <a:r>
              <a:rPr lang="fr-FR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PhD</a:t>
            </a:r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 находят место в научных исследованиях или создают инновационные предприятия;</a:t>
            </a:r>
            <a:endParaRPr lang="fr-FR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1981200" y="152401"/>
            <a:ext cx="9067800" cy="435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45715" rIns="91429" bIns="45715">
            <a:spAutoFit/>
          </a:bodyPr>
          <a:lstStyle/>
          <a:p>
            <a:pPr algn="ctr">
              <a:lnSpc>
                <a:spcPts val="2500"/>
              </a:lnSpc>
              <a:spcBef>
                <a:spcPts val="600"/>
              </a:spcBef>
            </a:pPr>
            <a:r>
              <a:rPr lang="ru-RU" sz="3200" b="1" dirty="0">
                <a:solidFill>
                  <a:srgbClr val="FF0000"/>
                </a:solidFill>
                <a:latin typeface="Comic Sans MS" pitchFamily="66" charset="0"/>
              </a:rPr>
              <a:t>Организация исследований</a:t>
            </a:r>
            <a:r>
              <a:rPr lang="fr-FR" sz="3200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endParaRPr lang="en-US" sz="3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4034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1380" name="AutoShape 4"/>
          <p:cNvCxnSpPr>
            <a:cxnSpLocks noChangeShapeType="1"/>
          </p:cNvCxnSpPr>
          <p:nvPr/>
        </p:nvCxnSpPr>
        <p:spPr bwMode="auto">
          <a:xfrm rot="5400000" flipH="1">
            <a:off x="4638675" y="3798623"/>
            <a:ext cx="1676400" cy="1286404"/>
          </a:xfrm>
          <a:prstGeom prst="curvedConnector3">
            <a:avLst>
              <a:gd name="adj1" fmla="val 114963"/>
            </a:avLst>
          </a:prstGeom>
          <a:noFill/>
          <a:ln w="9525">
            <a:noFill/>
            <a:round/>
            <a:headEnd/>
            <a:tailEnd type="triangle" w="med" len="med"/>
          </a:ln>
          <a:effectLst/>
        </p:spPr>
      </p:cxn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4647935" y="6553202"/>
            <a:ext cx="2971800" cy="246063"/>
          </a:xfrm>
          <a:prstGeom prst="rect">
            <a:avLst/>
          </a:prstGeom>
          <a:noFill/>
          <a:ln w="9525" cap="rnd">
            <a:solidFill>
              <a:srgbClr val="FF0000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1389" name="Rectangle 13"/>
          <p:cNvSpPr>
            <a:spLocks noChangeArrowheads="1"/>
          </p:cNvSpPr>
          <p:nvPr/>
        </p:nvSpPr>
        <p:spPr bwMode="auto">
          <a:xfrm>
            <a:off x="4267862" y="2209802"/>
            <a:ext cx="4953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2000" b="1" i="1" dirty="0">
                <a:solidFill>
                  <a:schemeClr val="bg1"/>
                </a:solidFill>
              </a:rPr>
              <a:t>Participants ~80</a:t>
            </a:r>
          </a:p>
          <a:p>
            <a:pPr eaLnBrk="0" hangingPunct="0"/>
            <a:r>
              <a:rPr lang="en-US" sz="2000" b="1" i="1" dirty="0">
                <a:solidFill>
                  <a:schemeClr val="bg1"/>
                </a:solidFill>
              </a:rPr>
              <a:t>Countries ~12</a:t>
            </a:r>
          </a:p>
          <a:p>
            <a:pPr eaLnBrk="0" hangingPunct="0"/>
            <a:r>
              <a:rPr lang="en-US" sz="2000" b="1" i="1" dirty="0">
                <a:solidFill>
                  <a:schemeClr val="bg1"/>
                </a:solidFill>
              </a:rPr>
              <a:t>Europe, Asia, USA, Australia</a:t>
            </a:r>
          </a:p>
        </p:txBody>
      </p:sp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2057400" y="1"/>
            <a:ext cx="8991600" cy="83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>
                <a:solidFill>
                  <a:srgbClr val="FF0000"/>
                </a:solidFill>
                <a:latin typeface="Comic Sans MS" pitchFamily="66" charset="0"/>
              </a:rPr>
              <a:t>GRANIT-2010 Workshop                                              02-07.03.2014, Les Houches, </a:t>
            </a:r>
            <a:r>
              <a:rPr lang="ru-RU" sz="2400" b="1" dirty="0">
                <a:solidFill>
                  <a:srgbClr val="FF0000"/>
                </a:solidFill>
                <a:latin typeface="Comic Sans MS" pitchFamily="66" charset="0"/>
              </a:rPr>
              <a:t>Франция</a:t>
            </a:r>
            <a:endParaRPr lang="en-US" sz="24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17" name="Picture 2" descr="E:\DCIM\121_0101\IMGP08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76970" y="838201"/>
            <a:ext cx="8572030" cy="5738301"/>
          </a:xfrm>
          <a:prstGeom prst="rect">
            <a:avLst/>
          </a:prstGeom>
          <a:noFill/>
        </p:spPr>
      </p:pic>
      <p:pic>
        <p:nvPicPr>
          <p:cNvPr id="101383" name="Picture 7" descr="granit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" y="5715000"/>
            <a:ext cx="3234690" cy="1144736"/>
          </a:xfrm>
          <a:prstGeom prst="rect">
            <a:avLst/>
          </a:prstGeom>
          <a:noFill/>
        </p:spPr>
      </p:pic>
      <p:sp>
        <p:nvSpPr>
          <p:cNvPr id="18" name="Rectangle 13"/>
          <p:cNvSpPr>
            <a:spLocks noChangeArrowheads="1"/>
          </p:cNvSpPr>
          <p:nvPr/>
        </p:nvSpPr>
        <p:spPr bwMode="auto">
          <a:xfrm>
            <a:off x="2514600" y="2254985"/>
            <a:ext cx="85344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sz="2000" b="1" i="1" dirty="0">
                <a:solidFill>
                  <a:schemeClr val="bg1"/>
                </a:solidFill>
              </a:rPr>
              <a:t>Учёные из 1</a:t>
            </a:r>
            <a:r>
              <a:rPr lang="en-US" sz="2000" b="1" i="1" dirty="0">
                <a:solidFill>
                  <a:schemeClr val="bg1"/>
                </a:solidFill>
              </a:rPr>
              <a:t>2</a:t>
            </a:r>
            <a:r>
              <a:rPr lang="ru-RU" sz="2000" b="1" i="1" dirty="0">
                <a:solidFill>
                  <a:schemeClr val="bg1"/>
                </a:solidFill>
              </a:rPr>
              <a:t> стран</a:t>
            </a:r>
            <a:endParaRPr lang="en-US" sz="2000" b="1" i="1" dirty="0">
              <a:solidFill>
                <a:schemeClr val="bg1"/>
              </a:solidFill>
            </a:endParaRPr>
          </a:p>
          <a:p>
            <a:pPr eaLnBrk="0" hangingPunct="0"/>
            <a:r>
              <a:rPr lang="ru-RU" sz="2000" b="1" i="1" dirty="0">
                <a:solidFill>
                  <a:schemeClr val="bg1"/>
                </a:solidFill>
              </a:rPr>
              <a:t>4 континентов: Европа</a:t>
            </a:r>
            <a:r>
              <a:rPr lang="en-US" sz="2000" b="1" i="1" dirty="0">
                <a:solidFill>
                  <a:schemeClr val="bg1"/>
                </a:solidFill>
              </a:rPr>
              <a:t>, </a:t>
            </a:r>
            <a:r>
              <a:rPr lang="ru-RU" sz="2000" b="1" i="1" dirty="0">
                <a:solidFill>
                  <a:schemeClr val="bg1"/>
                </a:solidFill>
              </a:rPr>
              <a:t>Азия</a:t>
            </a:r>
            <a:r>
              <a:rPr lang="en-US" sz="2000" b="1" i="1" dirty="0">
                <a:solidFill>
                  <a:schemeClr val="bg1"/>
                </a:solidFill>
              </a:rPr>
              <a:t>, </a:t>
            </a:r>
            <a:r>
              <a:rPr lang="ru-RU" sz="2000" b="1" i="1" dirty="0">
                <a:solidFill>
                  <a:schemeClr val="bg1"/>
                </a:solidFill>
              </a:rPr>
              <a:t>Америка</a:t>
            </a:r>
            <a:r>
              <a:rPr lang="en-US" sz="2000" b="1" i="1" dirty="0">
                <a:solidFill>
                  <a:schemeClr val="bg1"/>
                </a:solidFill>
              </a:rPr>
              <a:t>, </a:t>
            </a:r>
            <a:r>
              <a:rPr lang="ru-RU" sz="2000" b="1" i="1" dirty="0">
                <a:solidFill>
                  <a:schemeClr val="bg1"/>
                </a:solidFill>
              </a:rPr>
              <a:t>Австралия</a:t>
            </a:r>
            <a:endParaRPr lang="en-US" sz="2000" b="1" i="1" dirty="0">
              <a:solidFill>
                <a:schemeClr val="bg1"/>
              </a:solidFill>
            </a:endParaRPr>
          </a:p>
          <a:p>
            <a:pPr eaLnBrk="0" hangingPunct="0"/>
            <a:r>
              <a:rPr lang="ru-RU" sz="2000" b="1" i="1" dirty="0">
                <a:solidFill>
                  <a:schemeClr val="bg1"/>
                </a:solidFill>
              </a:rPr>
              <a:t>Обзорные статьи в</a:t>
            </a:r>
            <a:r>
              <a:rPr lang="en-US" sz="2000" b="1" i="1" dirty="0">
                <a:solidFill>
                  <a:schemeClr val="bg1"/>
                </a:solidFill>
              </a:rPr>
              <a:t> Adv. High En. Phys. “Quantum gravitational spectroscopy (2014-15)</a:t>
            </a: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1805122" y="6613525"/>
            <a:ext cx="2004879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29" tIns="45715" rIns="91429" bIns="45715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fr-FR" sz="1000" b="1" dirty="0"/>
              <a:t>	</a:t>
            </a:r>
            <a:endParaRPr lang="fr-FR" sz="24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38060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1805122" y="6613525"/>
            <a:ext cx="1248569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5" rIns="91429" bIns="45715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fr-FR" sz="1000" b="1" dirty="0"/>
              <a:t>	</a:t>
            </a:r>
            <a:endParaRPr lang="fr-FR" sz="2400" dirty="0">
              <a:latin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643743" y="485805"/>
            <a:ext cx="9906000" cy="61247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514350" indent="-514350"/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Гравитационные квантовые состояния нейтронов – очень «чистая» система с хорошо определёнными квантовыми состояниями</a:t>
            </a:r>
          </a:p>
          <a:p>
            <a:pPr marL="514350" indent="-514350">
              <a:buAutoNum type="arabicPeriod"/>
            </a:pPr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Поиск фундаментальных короткодействующих сил</a:t>
            </a:r>
          </a:p>
          <a:p>
            <a:pPr marL="514350" indent="-514350">
              <a:buAutoNum type="arabicPeriod"/>
            </a:pPr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Поиск фундаментальных сил аксионного типа</a:t>
            </a:r>
          </a:p>
          <a:p>
            <a:pPr marL="514350" indent="-514350">
              <a:buAutoNum type="arabicPeriod"/>
            </a:pPr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Проверка электронейтральности нейтрона</a:t>
            </a:r>
          </a:p>
          <a:p>
            <a:pPr marL="514350" indent="-514350">
              <a:buAutoNum type="arabicPeriod"/>
            </a:pPr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Некоммутативная квантовая механика</a:t>
            </a:r>
          </a:p>
          <a:p>
            <a:pPr marL="514350" indent="-514350">
              <a:buAutoNum type="arabicPeriod"/>
            </a:pPr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Нейтронная квантовая оптика</a:t>
            </a:r>
          </a:p>
          <a:p>
            <a:pPr marL="514350" indent="-514350">
              <a:buAutoNum type="arabicPeriod"/>
            </a:pPr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Рефлектометрия с ультрахолодными нейтронами</a:t>
            </a:r>
          </a:p>
          <a:p>
            <a:pPr marL="514350" indent="-514350">
              <a:buAutoNum type="arabicPeriod"/>
            </a:pPr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Расширения квантовой механики</a:t>
            </a:r>
          </a:p>
          <a:p>
            <a:pPr marL="514350" indent="-514350">
              <a:buAutoNum type="arabicPeriod"/>
            </a:pPr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Физика поверхности</a:t>
            </a:r>
          </a:p>
          <a:p>
            <a:pPr marL="514350" indent="-514350">
              <a:buAutoNum type="arabicPeriod"/>
            </a:pPr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Природа гравитационного взаимодействия</a:t>
            </a:r>
          </a:p>
          <a:p>
            <a:pPr marL="514350" indent="-514350">
              <a:buAutoNum type="arabicPeriod"/>
            </a:pPr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 Физика за пределами </a:t>
            </a: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Стандартной модели и т.д</a:t>
            </a:r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.</a:t>
            </a:r>
            <a:endParaRPr lang="fr-FR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1981200" y="152401"/>
            <a:ext cx="9067800" cy="435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45715" rIns="91429" bIns="45715">
            <a:spAutoFit/>
          </a:bodyPr>
          <a:lstStyle/>
          <a:p>
            <a:pPr algn="ctr">
              <a:lnSpc>
                <a:spcPts val="2500"/>
              </a:lnSpc>
              <a:spcBef>
                <a:spcPts val="600"/>
              </a:spcBef>
            </a:pPr>
            <a:r>
              <a:rPr lang="ru-RU" sz="3200" b="1" dirty="0">
                <a:solidFill>
                  <a:srgbClr val="FF0000"/>
                </a:solidFill>
                <a:latin typeface="Comic Sans MS" pitchFamily="66" charset="0"/>
              </a:rPr>
              <a:t>Приоритетные направления</a:t>
            </a:r>
            <a:r>
              <a:rPr lang="fr-FR" sz="3200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endParaRPr lang="en-US" sz="3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9552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4" descr="http://inac.cea.fr/Images/astImg/34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838200"/>
            <a:ext cx="9402103" cy="5760229"/>
          </a:xfrm>
          <a:prstGeom prst="rect">
            <a:avLst/>
          </a:prstGeom>
          <a:noFill/>
        </p:spPr>
      </p:pic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8436638" y="6613525"/>
            <a:ext cx="2108465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5" rIns="91429" bIns="45715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ru-RU" sz="1400" b="1" dirty="0" smtClean="0"/>
              <a:t>й</a:t>
            </a:r>
            <a:endParaRPr lang="en-US" sz="1400" b="1" dirty="0"/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1805122" y="6613525"/>
            <a:ext cx="1248569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5" rIns="91429" bIns="45715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fr-FR" sz="1000" b="1" dirty="0"/>
              <a:t>	</a:t>
            </a:r>
            <a:endParaRPr lang="fr-FR" sz="2400" dirty="0">
              <a:latin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143000" y="838200"/>
            <a:ext cx="9906000" cy="48320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514350" indent="-514350"/>
            <a:r>
              <a:rPr lang="ru-RU" sz="2800" b="1" dirty="0">
                <a:ln w="11430"/>
                <a:solidFill>
                  <a:schemeClr val="bg1"/>
                </a:solidFill>
              </a:rPr>
              <a:t>«Агрессивное» поощрение научных контактов, включающее:</a:t>
            </a:r>
          </a:p>
          <a:p>
            <a:pPr marL="514350" indent="-514350">
              <a:buFontTx/>
              <a:buChar char="-"/>
            </a:pPr>
            <a:r>
              <a:rPr lang="ru-RU" sz="2800" b="1" dirty="0">
                <a:ln w="11430"/>
                <a:solidFill>
                  <a:schemeClr val="bg1"/>
                </a:solidFill>
              </a:rPr>
              <a:t>«горизонтальную» организацию научных исследований на основе гибких коллабораций;</a:t>
            </a:r>
          </a:p>
          <a:p>
            <a:pPr marL="514350" indent="-514350">
              <a:buFontTx/>
              <a:buChar char="-"/>
            </a:pPr>
            <a:r>
              <a:rPr lang="ru-RU" sz="2800" b="1" dirty="0">
                <a:ln w="11430"/>
                <a:solidFill>
                  <a:schemeClr val="bg1"/>
                </a:solidFill>
              </a:rPr>
              <a:t>Обязательное участие в работах в крупных международных центрах;</a:t>
            </a:r>
          </a:p>
          <a:p>
            <a:pPr marL="514350" indent="-514350">
              <a:buFontTx/>
              <a:buChar char="-"/>
            </a:pPr>
            <a:r>
              <a:rPr lang="ru-RU" sz="2800" b="1" dirty="0">
                <a:ln w="11430"/>
                <a:solidFill>
                  <a:schemeClr val="bg1"/>
                </a:solidFill>
              </a:rPr>
              <a:t>Многочисленные доклады на международных конференциях;</a:t>
            </a:r>
          </a:p>
          <a:p>
            <a:pPr marL="514350" indent="-514350">
              <a:buFontTx/>
              <a:buChar char="-"/>
            </a:pPr>
            <a:r>
              <a:rPr lang="ru-RU" sz="2800" b="1" dirty="0">
                <a:ln w="11430"/>
                <a:solidFill>
                  <a:schemeClr val="bg1"/>
                </a:solidFill>
              </a:rPr>
              <a:t>Активная публикация научных результатов;</a:t>
            </a:r>
          </a:p>
          <a:p>
            <a:pPr marL="514350" indent="-514350">
              <a:buFontTx/>
              <a:buChar char="-"/>
            </a:pPr>
            <a:r>
              <a:rPr lang="ru-RU" sz="2800" b="1" dirty="0">
                <a:ln w="11430"/>
                <a:solidFill>
                  <a:schemeClr val="bg1"/>
                </a:solidFill>
              </a:rPr>
              <a:t>Активная организация тематических конференций.</a:t>
            </a:r>
          </a:p>
        </p:txBody>
      </p:sp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1981200" y="152401"/>
            <a:ext cx="9067800" cy="435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45715" rIns="91429" bIns="45715">
            <a:spAutoFit/>
          </a:bodyPr>
          <a:lstStyle/>
          <a:p>
            <a:pPr algn="ctr">
              <a:lnSpc>
                <a:spcPts val="2500"/>
              </a:lnSpc>
              <a:spcBef>
                <a:spcPts val="600"/>
              </a:spcBef>
            </a:pPr>
            <a:r>
              <a:rPr lang="ru-RU" sz="3200" b="1" dirty="0">
                <a:solidFill>
                  <a:srgbClr val="FF0000"/>
                </a:solidFill>
                <a:latin typeface="Comic Sans MS" pitchFamily="66" charset="0"/>
              </a:rPr>
              <a:t>Организация исследований</a:t>
            </a:r>
            <a:r>
              <a:rPr lang="fr-FR" sz="3200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endParaRPr lang="en-US" sz="3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10" name="Picture 2" descr="C:\Users\nesvizh\Documents\Power Point Presentations\GBAR_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8900" y="5817961"/>
            <a:ext cx="884100" cy="1024943"/>
          </a:xfrm>
          <a:prstGeom prst="rect">
            <a:avLst/>
          </a:prstGeom>
          <a:noFill/>
        </p:spPr>
      </p:pic>
      <p:pic>
        <p:nvPicPr>
          <p:cNvPr id="11" name="Picture 7" descr="granit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45103" y="5670292"/>
            <a:ext cx="1646896" cy="11726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72952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Rectangle 4"/>
          <p:cNvSpPr>
            <a:spLocks noChangeArrowheads="1"/>
          </p:cNvSpPr>
          <p:nvPr/>
        </p:nvSpPr>
        <p:spPr bwMode="auto">
          <a:xfrm>
            <a:off x="7924800" y="3168651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5" rIns="91429" bIns="45715" anchor="ctr">
            <a:spAutoFit/>
          </a:bodyPr>
          <a:lstStyle/>
          <a:p>
            <a:endParaRPr lang="en-US"/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1143000" y="-857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2400">
              <a:latin typeface="Times" pitchFamily="18" charset="0"/>
            </a:endParaRPr>
          </a:p>
        </p:txBody>
      </p:sp>
      <p:sp>
        <p:nvSpPr>
          <p:cNvPr id="20487" name="Rectangle 9"/>
          <p:cNvSpPr>
            <a:spLocks noChangeArrowheads="1"/>
          </p:cNvSpPr>
          <p:nvPr/>
        </p:nvSpPr>
        <p:spPr bwMode="auto">
          <a:xfrm>
            <a:off x="1143000" y="64865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2400">
              <a:latin typeface="Times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43000" y="838201"/>
            <a:ext cx="29848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</a:p>
        </p:txBody>
      </p:sp>
      <p:pic>
        <p:nvPicPr>
          <p:cNvPr id="13" name="Espace réservé du contenu 7" descr="725-h172-granit-vue générale-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653142"/>
            <a:ext cx="8686800" cy="592290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1805122" y="6613525"/>
            <a:ext cx="2004879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29" tIns="45715" rIns="91429" bIns="45715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fr-FR" sz="1000" b="1" dirty="0"/>
              <a:t>	</a:t>
            </a:r>
            <a:endParaRPr lang="fr-FR" sz="2400" dirty="0">
              <a:latin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68286" y="127971"/>
            <a:ext cx="802597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Установка спектрометра</a:t>
            </a:r>
            <a:r>
              <a:rPr lang="fr-FR" sz="32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GRANIT</a:t>
            </a:r>
            <a:r>
              <a:rPr lang="ru-RU" sz="32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fr-FR" sz="32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02127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057" y="0"/>
            <a:ext cx="120069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43640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972" y="0"/>
            <a:ext cx="105700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07675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8771" y="0"/>
            <a:ext cx="106032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641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5514" y="0"/>
            <a:ext cx="105264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70250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971" y="1"/>
            <a:ext cx="105700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61047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58200" y="0"/>
            <a:ext cx="3917169" cy="1186543"/>
          </a:xfrm>
        </p:spPr>
        <p:txBody>
          <a:bodyPr>
            <a:normAutofit fontScale="90000"/>
          </a:bodyPr>
          <a:lstStyle/>
          <a:p>
            <a:r>
              <a:rPr lang="ru-RU" sz="21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Сегодня Гренобль – один из самых динамично развивающихся научных регионов в мире</a:t>
            </a:r>
            <a:r>
              <a:rPr lang="fr-FR" sz="1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fr-FR" sz="1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</a:br>
            <a:endParaRPr lang="ru-RU" sz="1800" dirty="0"/>
          </a:p>
        </p:txBody>
      </p:sp>
      <p:pic>
        <p:nvPicPr>
          <p:cNvPr id="3" name="Picture 2" descr="http://t2.gstatic.com/images?q=tbn:ANd9GcQYi2NJrbIPosFYCbYqKFf5TurXKyxWQ7jtLOgUvla-V7XV-IzJc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214" y="-19765"/>
            <a:ext cx="8253899" cy="362105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28600" y="3632143"/>
            <a:ext cx="638738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800" b="1" dirty="0">
                <a:ln w="11430"/>
                <a:gradFill>
                  <a:gsLst>
                    <a:gs pos="0">
                      <a:srgbClr val="3333CC">
                        <a:tint val="70000"/>
                        <a:satMod val="245000"/>
                      </a:srgbClr>
                    </a:gs>
                    <a:gs pos="75000">
                      <a:srgbClr val="3333CC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CC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latin typeface="Arial" charset="0"/>
              </a:rPr>
              <a:t>« Traité de l’Elysée », </a:t>
            </a:r>
            <a:r>
              <a:rPr lang="ru-RU" sz="2800" b="1" dirty="0">
                <a:ln w="11430"/>
                <a:gradFill>
                  <a:gsLst>
                    <a:gs pos="0">
                      <a:srgbClr val="3333CC">
                        <a:tint val="70000"/>
                        <a:satMod val="245000"/>
                      </a:srgbClr>
                    </a:gs>
                    <a:gs pos="75000">
                      <a:srgbClr val="3333CC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CC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latin typeface="Arial" charset="0"/>
              </a:rPr>
              <a:t>22 января 1963 года, подписанное президентом Французской республики Шарлем </a:t>
            </a:r>
            <a:r>
              <a:rPr lang="ru-RU" sz="2800" b="1" dirty="0" err="1">
                <a:ln w="11430"/>
                <a:gradFill>
                  <a:gsLst>
                    <a:gs pos="0">
                      <a:srgbClr val="3333CC">
                        <a:tint val="70000"/>
                        <a:satMod val="245000"/>
                      </a:srgbClr>
                    </a:gs>
                    <a:gs pos="75000">
                      <a:srgbClr val="3333CC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CC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latin typeface="Arial" charset="0"/>
              </a:rPr>
              <a:t>дё</a:t>
            </a:r>
            <a:r>
              <a:rPr lang="ru-RU" sz="2800" b="1" dirty="0">
                <a:ln w="11430"/>
                <a:gradFill>
                  <a:gsLst>
                    <a:gs pos="0">
                      <a:srgbClr val="3333CC">
                        <a:tint val="70000"/>
                        <a:satMod val="245000"/>
                      </a:srgbClr>
                    </a:gs>
                    <a:gs pos="75000">
                      <a:srgbClr val="3333CC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CC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latin typeface="Arial" charset="0"/>
              </a:rPr>
              <a:t> </a:t>
            </a:r>
            <a:r>
              <a:rPr lang="ru-RU" sz="2800" b="1" dirty="0" err="1">
                <a:ln w="11430"/>
                <a:gradFill>
                  <a:gsLst>
                    <a:gs pos="0">
                      <a:srgbClr val="3333CC">
                        <a:tint val="70000"/>
                        <a:satMod val="245000"/>
                      </a:srgbClr>
                    </a:gs>
                    <a:gs pos="75000">
                      <a:srgbClr val="3333CC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CC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latin typeface="Arial" charset="0"/>
              </a:rPr>
              <a:t>Голем</a:t>
            </a:r>
            <a:r>
              <a:rPr lang="ru-RU" sz="2800" b="1" dirty="0">
                <a:ln w="11430"/>
                <a:gradFill>
                  <a:gsLst>
                    <a:gs pos="0">
                      <a:srgbClr val="3333CC">
                        <a:tint val="70000"/>
                        <a:satMod val="245000"/>
                      </a:srgbClr>
                    </a:gs>
                    <a:gs pos="75000">
                      <a:srgbClr val="3333CC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CC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latin typeface="Arial" charset="0"/>
              </a:rPr>
              <a:t> и канцлером федеративной республики Германии Конрадом Аденауэром</a:t>
            </a:r>
            <a:r>
              <a:rPr lang="fr-FR" sz="2800" b="1" dirty="0">
                <a:ln w="11430"/>
                <a:gradFill>
                  <a:gsLst>
                    <a:gs pos="0">
                      <a:srgbClr val="3333CC">
                        <a:tint val="70000"/>
                        <a:satMod val="245000"/>
                      </a:srgbClr>
                    </a:gs>
                    <a:gs pos="75000">
                      <a:srgbClr val="3333CC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CC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latin typeface="Arial" charset="0"/>
              </a:rPr>
              <a:t> </a:t>
            </a:r>
          </a:p>
        </p:txBody>
      </p:sp>
      <p:pic>
        <p:nvPicPr>
          <p:cNvPr id="7" name="Picture 16" descr="ILL_ESR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401" y="3601286"/>
            <a:ext cx="5562600" cy="3256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 rot="10800000" flipV="1">
            <a:off x="7553838" y="4268731"/>
            <a:ext cx="7603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100000"/>
              </a:spcBef>
            </a:pPr>
            <a:r>
              <a:rPr lang="en-US" b="1" i="1" dirty="0">
                <a:solidFill>
                  <a:srgbClr val="FF3300"/>
                </a:solidFill>
              </a:rPr>
              <a:t>ILL</a:t>
            </a:r>
          </a:p>
        </p:txBody>
      </p:sp>
      <p:sp>
        <p:nvSpPr>
          <p:cNvPr id="9" name="Прямоугольник 8"/>
          <p:cNvSpPr/>
          <p:nvPr/>
        </p:nvSpPr>
        <p:spPr>
          <a:xfrm rot="10800000" flipV="1">
            <a:off x="9246109" y="4808544"/>
            <a:ext cx="8449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eaLnBrk="0" fontAlgn="base" hangingPunct="0">
              <a:spcBef>
                <a:spcPct val="100000"/>
              </a:spcBef>
              <a:spcAft>
                <a:spcPct val="0"/>
              </a:spcAft>
            </a:pPr>
            <a:r>
              <a:rPr lang="en-US" b="1" i="1" dirty="0">
                <a:solidFill>
                  <a:srgbClr val="FF3300"/>
                </a:solidFill>
                <a:latin typeface="Arial" charset="0"/>
              </a:rPr>
              <a:t>EMBL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8639" y="4453397"/>
            <a:ext cx="890093" cy="493819"/>
          </a:xfrm>
          <a:prstGeom prst="rect">
            <a:avLst/>
          </a:prstGeom>
        </p:spPr>
      </p:pic>
      <p:pic>
        <p:nvPicPr>
          <p:cNvPr id="11" name="Picture 2" descr="ESRF aerial vie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68586" y="1284513"/>
            <a:ext cx="3810000" cy="2347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93770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486" y="130630"/>
            <a:ext cx="9741125" cy="118654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ИЛЛ : Институт Макс вон Лауэ – Поля Ланжевена, Гренобль, Франция</a:t>
            </a:r>
            <a:r>
              <a:rPr lang="fr-F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fr-F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</a:br>
            <a:endParaRPr lang="ru-RU" dirty="0"/>
          </a:p>
        </p:txBody>
      </p:sp>
      <p:pic>
        <p:nvPicPr>
          <p:cNvPr id="3" name="Picture 10" descr="https://encrypted-tbn3.gstatic.com/images?q=tbn:ANd9GcR5xawSOR2f7og0niEa494HLl7_fHGe75aUIT1HbelfEOgPyb--C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9782" y="1317170"/>
            <a:ext cx="1603704" cy="2378033"/>
          </a:xfrm>
          <a:prstGeom prst="rect">
            <a:avLst/>
          </a:prstGeom>
          <a:noFill/>
        </p:spPr>
      </p:pic>
      <p:pic>
        <p:nvPicPr>
          <p:cNvPr id="4" name="Picture 18" descr="http://t2.gstatic.com/images?q=tbn:ANd9GcTQhSeU_HAKBtud-Vk-7rMHyJ1GtsA06Iypu7ikEQkVWFjTisV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66515" y="1317170"/>
            <a:ext cx="2425485" cy="3252356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3486" y="1317171"/>
            <a:ext cx="8420644" cy="554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10961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143000" y="838200"/>
            <a:ext cx="9906000" cy="61247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514350" indent="-514350"/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ИЛЛ основан в 1967 году </a:t>
            </a:r>
          </a:p>
          <a:p>
            <a:pPr marL="514350" indent="-514350"/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Францией и Германией</a:t>
            </a:r>
          </a:p>
          <a:p>
            <a:pPr marL="514350" indent="-514350"/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1973 – Великобритания</a:t>
            </a:r>
          </a:p>
          <a:p>
            <a:pPr marL="514350" indent="-514350"/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1987 – Испания</a:t>
            </a:r>
          </a:p>
          <a:p>
            <a:pPr marL="514350" indent="-514350"/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1988 – Швейцария</a:t>
            </a:r>
          </a:p>
          <a:p>
            <a:pPr marL="514350" indent="-514350"/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1990 – Австрия</a:t>
            </a:r>
          </a:p>
          <a:p>
            <a:pPr marL="514350" indent="-514350"/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1996-2007 – Россия</a:t>
            </a:r>
          </a:p>
          <a:p>
            <a:pPr marL="514350" indent="-514350"/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1997 – Италия</a:t>
            </a:r>
          </a:p>
          <a:p>
            <a:pPr marL="514350" indent="-514350"/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1999 – Чехия</a:t>
            </a:r>
          </a:p>
          <a:p>
            <a:pPr marL="514350" indent="-514350"/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2005 – Венгрия и Швеция</a:t>
            </a:r>
          </a:p>
          <a:p>
            <a:pPr marL="514350" indent="-514350"/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2006 – Бельгия и Польша</a:t>
            </a:r>
          </a:p>
          <a:p>
            <a:pPr marL="514350" indent="-514350"/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2009 – Словакия</a:t>
            </a:r>
          </a:p>
          <a:p>
            <a:pPr marL="514350" indent="-514350"/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2011 – Индия</a:t>
            </a:r>
          </a:p>
          <a:p>
            <a:pPr marL="514350" indent="-514350"/>
            <a:endParaRPr lang="fr-FR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1805122" y="6613525"/>
            <a:ext cx="1248569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5" rIns="91429" bIns="45715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fr-FR" sz="1000" b="1" dirty="0"/>
              <a:t>	</a:t>
            </a:r>
            <a:endParaRPr lang="fr-FR" sz="2400" dirty="0">
              <a:latin typeface="Times New Roman" pitchFamily="18" charset="0"/>
            </a:endParaRPr>
          </a:p>
        </p:txBody>
      </p:sp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1981200" y="1"/>
            <a:ext cx="9067800" cy="74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45715" rIns="91429" bIns="45715">
            <a:spAutoFit/>
          </a:bodyPr>
          <a:lstStyle/>
          <a:p>
            <a:pPr algn="ctr">
              <a:lnSpc>
                <a:spcPts val="2500"/>
              </a:lnSpc>
              <a:spcBef>
                <a:spcPts val="600"/>
              </a:spcBef>
            </a:pPr>
            <a:r>
              <a:rPr lang="ru-RU" sz="2800" b="1" dirty="0">
                <a:solidFill>
                  <a:srgbClr val="FF0000"/>
                </a:solidFill>
                <a:latin typeface="Comic Sans MS" pitchFamily="66" charset="0"/>
              </a:rPr>
              <a:t>ИЛЛ – Европейский центр и мировой лидер нейтронных исследований</a:t>
            </a:r>
            <a:endParaRPr lang="en-US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10" name="Picture 17" descr="ReactorPo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2152680"/>
            <a:ext cx="3352800" cy="2266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7467600" y="838201"/>
            <a:ext cx="3581400" cy="44012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514350" indent="-514350"/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     На </a:t>
            </a:r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той же площадке расположены </a:t>
            </a:r>
            <a:r>
              <a:rPr lang="fr-FR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ESRF, EMBL </a:t>
            </a:r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– всего 3 из 8 Европейских научных центров</a:t>
            </a:r>
          </a:p>
          <a:p>
            <a:pPr marL="514350" indent="-514350"/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</a:endParaRPr>
          </a:p>
          <a:p>
            <a:pPr marL="514350" indent="-514350"/>
            <a:endParaRPr lang="fr-FR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867400" y="1600200"/>
            <a:ext cx="13716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514350" indent="-514350"/>
            <a:r>
              <a:rPr lang="ru-RU" sz="2800" b="1" dirty="0">
                <a:ln w="11430"/>
                <a:solidFill>
                  <a:srgbClr val="00CC00"/>
                </a:solidFill>
              </a:rPr>
              <a:t>58 </a:t>
            </a:r>
            <a:r>
              <a:rPr lang="fr-FR" sz="2800" b="1" dirty="0">
                <a:ln w="11430"/>
                <a:solidFill>
                  <a:srgbClr val="00CC00"/>
                </a:solidFill>
              </a:rPr>
              <a:t>MW</a:t>
            </a:r>
          </a:p>
        </p:txBody>
      </p:sp>
      <p:pic>
        <p:nvPicPr>
          <p:cNvPr id="495618" name="Picture 2" descr="http://www.ill.eu/typo3temp/pics/030d16b6d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990600"/>
            <a:ext cx="1714496" cy="685800"/>
          </a:xfrm>
          <a:prstGeom prst="rect">
            <a:avLst/>
          </a:prstGeom>
          <a:noFill/>
        </p:spPr>
      </p:pic>
      <p:pic>
        <p:nvPicPr>
          <p:cNvPr id="495620" name="Picture 4" descr="http://www.ill.eu/uploads/RTEmagicC_logo_without_science_campus_06.gif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00836" y="3533074"/>
            <a:ext cx="1295400" cy="933895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6357256" y="4514337"/>
            <a:ext cx="5148943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514350" indent="-514350"/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Франция, Германия, Великобритания – учередители (по 25%); остальные страны – научные участники</a:t>
            </a:r>
            <a:endParaRPr lang="fr-FR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136571" y="5638801"/>
            <a:ext cx="2492829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514350" indent="-514350"/>
            <a:r>
              <a:rPr lang="ru-RU" sz="2800" b="1" dirty="0">
                <a:ln w="11430"/>
                <a:solidFill>
                  <a:srgbClr val="00CC00"/>
                </a:solidFill>
              </a:rPr>
              <a:t>Контракт до 2024 года</a:t>
            </a:r>
            <a:endParaRPr lang="fr-FR" sz="2800" b="1" dirty="0">
              <a:ln w="11430"/>
              <a:solidFill>
                <a:srgbClr val="00CC00"/>
              </a:solidFill>
            </a:endParaRPr>
          </a:p>
        </p:txBody>
      </p:sp>
      <p:pic>
        <p:nvPicPr>
          <p:cNvPr id="2" name="Picture 2" descr="http://www.eso.org/public/archives/images/screen/eiroforum_ico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77971" y="381000"/>
            <a:ext cx="1218265" cy="1295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0713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1805122" y="6613525"/>
            <a:ext cx="1248569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5" rIns="91429" bIns="45715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fr-FR" sz="1000" b="1" dirty="0"/>
              <a:t>	</a:t>
            </a:r>
            <a:endParaRPr lang="fr-FR" sz="2400" dirty="0">
              <a:latin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09600" y="838201"/>
            <a:ext cx="6019800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514350" indent="-514350" algn="ctr"/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~40 инструментов: </a:t>
            </a:r>
          </a:p>
          <a:p>
            <a:pPr marL="514350" indent="-514350" algn="ctr"/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Фундаментальная физика, Биология, Кристаллография, Магнетизм, Химия, Твёрдое тело, Материаловедение</a:t>
            </a:r>
            <a:endParaRPr lang="fr-FR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1981200" y="1"/>
            <a:ext cx="9067800" cy="74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45715" rIns="91429" bIns="45715">
            <a:spAutoFit/>
          </a:bodyPr>
          <a:lstStyle/>
          <a:p>
            <a:pPr algn="ctr">
              <a:lnSpc>
                <a:spcPts val="2500"/>
              </a:lnSpc>
              <a:spcBef>
                <a:spcPts val="600"/>
              </a:spcBef>
            </a:pPr>
            <a:r>
              <a:rPr lang="ru-RU" sz="2800" b="1" dirty="0">
                <a:solidFill>
                  <a:srgbClr val="FF0000"/>
                </a:solidFill>
                <a:latin typeface="Comic Sans MS" pitchFamily="66" charset="0"/>
              </a:rPr>
              <a:t>ИЛЛ – Европейский центр и мировой лидер нейтронных исследований</a:t>
            </a:r>
            <a:endParaRPr lang="en-US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43600" y="838200"/>
            <a:ext cx="5105400" cy="48320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514350" indent="-514350" algn="ctr"/>
            <a:r>
              <a:rPr lang="ru-RU" sz="2800" b="1" dirty="0">
                <a:ln w="11430"/>
                <a:solidFill>
                  <a:srgbClr val="00FFCC"/>
                </a:solidFill>
              </a:rPr>
              <a:t>Нейтронные исследования тесно связаны с такими динамично развивающимися высоко-технологичными областями, как нанотехнологии, биотехнологии, медицина</a:t>
            </a:r>
            <a:endParaRPr lang="fr-FR" sz="2800" b="1" dirty="0">
              <a:ln w="11430"/>
              <a:solidFill>
                <a:srgbClr val="00FFCC"/>
              </a:solidFill>
            </a:endParaRPr>
          </a:p>
        </p:txBody>
      </p:sp>
      <p:pic>
        <p:nvPicPr>
          <p:cNvPr id="494595" name="Picture 3" descr="http://informatique.in2p3.fr/li/IMG/jpg/faisceau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1" y="3045327"/>
            <a:ext cx="5410200" cy="3543523"/>
          </a:xfrm>
          <a:prstGeom prst="rect">
            <a:avLst/>
          </a:prstGeom>
          <a:noFill/>
        </p:spPr>
      </p:pic>
      <p:sp>
        <p:nvSpPr>
          <p:cNvPr id="494601" name="AutoShape 9" descr="data:image/jpeg;base64,/9j/4AAQSkZJRgABAQAAAQABAAD/2wCEAAkGBhQSEBUUEhQVFRUVGBcXFBcVGBUWFhcYFxgVFhYUFxcXGyYeGBkkHBcUHy8gIycpLCwsFh4xNTAqNScrLCkBCQoKDgwOGg8PGi8kHyQuLSwsLC0sLCwsLCwsLCksLCwtLCkpLCwsKSwsLywsKSwsLCwsKSwsLCwsLCwsLCksLP/AABEIAL4BCgMBIgACEQEDEQH/xAAcAAABBQEBAQAAAAAAAAAAAAAFAQIDBAYABwj/xABBEAABAgQEBAMFBwIFAgcAAAABAhEAAxIhBAUxQQYiUWETcYEykaGx0QcUI0JSwfBi4RUWJHLxgpIzQ1RjoqOy/8QAGgEAAwEBAQEAAAAAAAAAAAAAAAECAwQFBv/EACwRAAICAQMEAAUDBQAAAAAAAAABAhEDEiExBBNBUTJhkaGxBRQiM1JxgfD/2gAMAwEAAhEDEQA/AJHjnhQIWPtTz6EaOEPBhQqFY6GgQ4Iha4XxYW49hQgwtEN8WO8WFuO0PohaIj8WO8WCmFokphaYh8WO8WCmK0TNHRB4sJ4sGlhqLDx1cVvFhfEg0i1FiuEriCuOqh6Q1ExmQniRDVHVQaQsl8SO8WInjodCsl8WE8WIoSCkFk3jR3ixBHQUgtk3ix3ixDHQUFk3iwniRDHVQUFk3iR3iRC8dVDoLJfEhfEiF4V4KCxHjnhsdAA+FiN454AskeFqiKOgCySqOeI3jngESPCVQ1454AHVQlUI8dABzxzwjwlUMBXhaoY8LAAtULXDY6AQtcdXDTCPDEPrhfEiN4SqCgJguOqiGuOrgodkzx1UQVx1cFBZO8c8QVRzwUFkzxzxC8dVBQWTPCPEVULVBQWS1QjxHVHVwUFnVRzxFVC1QASPHPEdUdXABI8K8RVwniQUBM8c8QeLC+LBQEzxzxD4sd4kFBZO8JVEFcc8FCsneEeGCWdWPuMIpJGoMGw9x5VCVwx4sycAtQcC2zkB/J9YG0uQSb4IaoR4tHKprtQXHxbodDt74TCZcqY7MG1dx+0TrjV2PRL0VnjngujLUISajUo6AeYuO9x74pTcDZ0hXrsGdz0/vCWWLKeKSRUeFeCCMkUU1BSC92Be3npHIyYka7gaO77iDuw9i7UvQOeOg3/l/QAkk6mwA7tDl8PoH5i+mwF4n9xArsSAUTqwigkKILHf69IlnYXwy4U/MAlmLlyGbQm3lFnA41QUyiNy6iQ7e0+w6/WCWXyhxxex+Ay4J5pjAkOkH0uX84IIwqFS2IBqS9YKSbkdtYhGETMVUZhKWDMW213cXijjcQmWtKQtSgfykCljZz13ttHM25vnc6ElFFedlygeVlahrO4cEU67RWUkjUN5w6dmf4iiwSguOQAAOCkr61ae6DcucUS0BShNfldg93pN9R59Y37kopWY9uMuAJJklRYf2HcxLisAuWulQudGuD5QVwksmr8MAKYPak30YX/5iY1aAgKPshgQAwcpv5i/aJed2NYVRSw2QKI5i3YB4n/y2P1n3CJJE+YEkqblccoKXZySzXcN8YcMLPNxOsbjk/vGTyTvk0WOHoylcJ4kEU4GXUAyjq/M43DEsNCNoU5bLe7jyPyd+8dPeiYdmQNrjvEiTFYUJUoJLhOrguBr/DEf3ZduU3ZvXSNFNMzcJISqOeGLSQWNjHAxVk0PeHPEYMWsNgVr0DDqbCE5JcjUW+CIGHypZUWSCT0EXP8AByGdSWJYm9oIykBKglLBI9on2lF9P7iMZZkuDaOFvkGoylZ1YajUG/k8WkYNJZNJSNCpdiSBoEvYP06ecW5s8BLITdjT1vrcgkRVxGKNDqSX660jc2/fV7xh3JSNlCMQlMzBMlArUOwSAPIAD+WivOzRK0kAVD8wVoLP118twYgThE3W5UpQ1VcXFuVmG0DpOFMsH8xLA6DXVSe/0MSox/2W2yaTQhSqhoLBTXCtDfR7a++DxloUEhRLDY7xmV4liC1TClVnBRYkG31+UGkTE0gi4IFJf3Q5puhRpcFtRTU+4sANG6kPtDJyjSabqsw01teKicYEu5Go0PX2dYgxnEkuX7TEjYEa7RKg/A9S8l/ErWUChhrZWrB313itLUpKipXMCAlQ1sXYDvA7/MYVzlRGuqVhI7Etcm27RVzfMlAJWk2XqdXA1cb6xaxvglzXIeMqpVUtZf8ASGp9Q8WlmlTE2KX0s79fX5RkcHxCSWci4Y/097XAv6HtBOVnBVMIILgAUUgh7Eq1BDH5CCWOSBTTCv3ws6ebpSQH8iYpzRVNFddx7JUAltwwL6RVnZglKWSLm6tf3NiYqYrO0gESg5bmUQTZwLE63I/jQ4wfglyQZSUpYpA5Xp6DWqw/Mw82ilMzVQVZKEuDZQJDAb79NLXiHA4/8MrW5AHKOX2jylJJszl+nxgdmOOkIWTUVkhqUNSOxXuzRUYb0wctgxgcYuaolJQk2JSqpqTu41L+WsW8QgEkTAhRLBLWYdCdereUYtXES35QEjoHYAaD++sFZHE8sBqSC4v3B2HRu+5ipY2uCVkXkN4LI0pUVKJ2Z2Iu+w3HeJJU1NSxKIdyzAO7B9L9+ljAGRxI6kuSHUp9/wAvK3W7eoi3IzzDpMogc5IKlBk7GoqYltfZMRKEvJSlHwH5k5QDgMCxNidRewLt5xVlZlSovcNcjR3YsPTTziE8QpPQN16F2b3CA+Y51LSOQEqJdI0Dq3IG2uupJ2iY429mhymvBqkTEruGIG46nofWLiFsAAdA38vGOyzP0okEqBrLuA17sPL/AJgRM4jnkliwcsOnaDsSboXdSQWy3NAuwNy533v9fdFxc1+43HSMZk+dp/NU+7Dc7dh2i5P4hXUKQxFub5f8wsdyVg5pGhQSnQultP3G+m0LIJDkKBSdAb0t5mMic3mM1dP866D3xWViCdST6mNtFmfcNymUGAKqkjUEC5Ovz+MUfFlAkqYMTZ7ADR/OMl4x6n3w6XN5g7M4ttrFKFeROd+DY4DMJISVEps9/pvE+K4jloSNyoOANhsVdIzUnNUpFQSgEKBApL8yCoqFmpcMkPbWCGJzcFALpWEqUWAW4o8UImcwYpVSks72PW/HLLC97NVaWwSk8Qy1ADSqxHQ2ZjvE6sx5SBSSLagA6gjsfOMliMYBUBLCTU4bUA1MzD2dCPKKBmRvCEZq0Q8rWxqcZnQTcEVajmf4eUUf8wqFkOerv83gDXHCa0bKCRDm2afEcQqANJs7AMLNu8R/5jNAC+a7FmdmNz3v8Izip5MNCzBoQa2FZuckg211vqO4694tSeKVJRSUBhuCQflAFU8kXhsOkxamEZ+aqVuw2SNB9fXrFcTiC+/XcN0iaXkswioUsQFC/W7Afqa7ateLs3hlQS6ZiVHZIBvdmSXLn2tP0wu5FbBpbKX+IK8233bp39Yhxk4UlQYMDbuB06xJi8rmS0lSmYEBwQXqBII6ixuIE5jNaWe5A+L/ALQTmlByQkndMMZHi5YCTMewDEF7jVx3glP4oUzIAHRTXb6xlsAvk8n+N4tPE46nBSfobbTpFqdmC1BibfzWGyswWnQ9RoCL3IYi8V46NtiCzOzFawylEjpoPUDWIb9DDIWswWA7xIa8MKx1hip42h6gLCZxGhhoXEBndWhkyewL7X90S5oKLf3htYYqeIErzIFPKDUbBOpf94cnHpDBRFWh3v5i0c66vG3Vl9thUYttIb96PeKiJwOheFqjZZL3RNFbLpxSxBYk6i3uMEq33gFhVukfCCWCTe++1viY4unybJGkluWo5v4PpHKhKY7LIFr9fn7ofKmXHmO28RhPWOQsOB3Gz7wm9go6SshiLEMQQCG5S56+f6touYhdV2ABSlrE2adS76qZr6DfSKuBUlKgpQqSKeVyCbKFlgWI1qblZoIzMShZZX4aGOoMxSVHxCpIIZuYU0lnGkeRqOlIrzAwJu5VfTW+vVXcWiErhJh5bdem1LsOg/p2iqucAWKgPMgfOPRwyUYbmElbLIVCjvA05qkdSHZwImVj001P6bve0Pv435FofotlQjqxAdedWskPd7+79occcspBCWvc7HWwjL93j8MrtyChIjqhA0Y+7KDfOJ5c8K0MaQzwlwyXFoLie4p3ZvaYAFF7NZ7W/M14sSZ6ksQolIWKjqxFutgBTvykloqYUC4YF0tcKYOgOrlNul9XtEqZpCQLBynQbAhi+gu4vYUAGOGfLN1whuInFSS6ir2To1yDdns+vfWAGY4pzTsCfgAPm8GlEBFv6djayvd6+loA44JUq6qddANjrrDyzccKS8iSuQ/L8aAQnYm3x/doLGM8vEJQUsHZibM/d3iziswmglNBSQb2cg9HMLB1cccakEsbb2DCg0Rp4kRLDBCJhBJcpKrsAOxSLlu8Z04lajcqPviFRJ2+Pn9YnL1zkqjsEcVPc0mI4vUpCUKSVU1XUUoJdnqpF7vr1itjeIVLUSqWi7WSWPv1Ju5O8CZUozFhIHtHb+ogQUzHhbESyVLCdSbHzLfA+6OZZ5+GXpRVmZoSCAkBwb1OdIil41SUMB/1dH1iUZGtIJdNmHXUtb3w9OGCXqUGH5t/IDXr0iu5lbtt2Koka5pWQbgDqSxMMmSlEMVP0G0PnYtBdgrs5T8QBa3eKSVkqGrPo56xlPJvu7KSHyJaqilJuzWJuNw8RpSXIAu199N4uy8IGdRpTv1Ou7RSWsVAgWGn94yapFF7DVkOx62ID9+8Wzi+xiic4XuAYk/zAvomOvF1HbVJkShfJHl0otVsL/z1glJnE7XZRc29lJU3wgPgMSpJsW1v5doNJxs1aSPFJDMQ2xDH4GJwZmo0mKUbYhx6aKnFTPS/chn62eFTjEF+YBgCdtWDDqb6djEUnJipMylCphTLrcH/AMNKSmqYQNQxIL/qeKUiQVGljfoB7u20WusyXQPGgonEoKSa0huup8hqd4u4fLyouFILXLLS1m3eBkzLg5LK1AOlrp0tY6+7vFOXgFquUi7s6gnS7s/SNH1c1yLtoPyMOQwJTb2imlTNodbByHDgbmLYwiqawUsAjm8RIJeoOLupyVFxcPGPlKZRYsH77F/2izOwi5OJEuclSSlSQtCtbsSGPaMe8iqNnl2RSMQilU9SFqdKCko8OoCylkJUtXdr6QG4g4bk4IhKpyp61ByUDw0htnXUVHu0XeFZE9KGRhpiyJswFgo3ZApdI1DaRW4xlTkrR48pUkkEhKgq4cXuesTJp72c6ctdXsZfFqFglLM9yXJ+kImUSlgbam240v6wQMxkqDas9wNOljE0jDLKKkpNLqDtULAEh2AdiIyaXk6StlGAHic17bj3eUFcySAEWHtCK2FnFKlVEadv40QzMQZzszBtyAGcvfXU7bRomoxoFbZeXiZc5LBLqNSUFr1BLjz21jMjFKB2cdk/SNDgsOhKUqROTWhQVQspSl7vqQr2Qn4wNnZU4NPhO4YibLYBtHK2ufWFKcuR6SunOZo0WR5MNm6dI7/Gp36zbTT6RIJaEhAUkEgq8QhSVA/pApU3xikiXUpmuTaJc5ewpFhObTDYqJBZ9NnA22BLQ2diH17s99dR84IZdk6S1Sg5U1iO0W8/4fRJQhSCVFRYg6aPGjjk0amTaugXg0FQdnu2nRrQUzk/jTf96vnDcXkipKELFXgzCrwVLSEFYSwJKAo037xPm2G/Gm2/Ov5mOXWnG0dMEUpeBCkhVClWJcAl7gfWFl4BW0pXqEj9HVX9HxMG8jnFISkSVzGS4SE1BXMlxqHFxYdYNcSYZWHWlSZM01ioihKQglQNA/EJYOgX7xWuCkot7sycXuzPZbglgpIQlLHdTliQdEhtS+u0ajP8OfCC1UlLkgbkhJDEOSPbd+0BsFipiloHhKAK0jmUkWNKdASdS/l743mIw33aXOXMShQMsoAKnBrIT7JA2L+kaZM8cSSJjjcjA4iXVLaw5wALaggi57sIoKwgkYiYhaElSTSUqpUAeZ9HG23SCM+UZkvUABZTo3sEkH4NGh4vkyJSJGHlBDSwklYSKlKWJ1TqGvsjyYxrmzVlhGuSIx2bPNJ2EmT8V4cmXzrVTLQkM5J5QNANRFcSjKWsTEgMSlQIFQINx/SXGvnB7LsN4mKSFKYKVRUSAwqYC+m1+0bn7UuGsJLwYmSUJ8YDDJr1qSfESVHUaJDny7R52bP280Y+7Nox1RPIscpNqS7hyHJYnZyblvKOEpHhVVGvo4bUBm1Ni7xLSUi5DdgOrdIsjCkpqGjPptfs2xjflvYQNw4SXqqsLBIuS+j7dfSLUvIJxAIRYhxzJ39YVcokEDsNhqewiLwD1+MJNeUDIsNhlEhg5OgSxN36b9o2/DuAP3eemZKmKWpCfCcKZJCkkkN/SFa9YG5FisvQj8QTlTANfZBJ6MolKR1YkvtHoGW8Z5NLloq+8VCmpSUi5a+jWDRlrSVUx0Yubk88BdOFmTCtBSCBMBSSUkLFrkUm3cxTyrJp6RMC8FNUpSClClJmASy71jlubMPMx7LgOMclnEAYtSCdphXLHkVKTSPfGok8L4daQqXMWpJukpmVJI7EOCITmm90wPnUcNYoqH4Ey5FyFtcpuTTBjB8LTXSmYlSEXSpXhqUGIKXAZ2e7C5tHuEzhSUdTM/7yGilO4YkFLpXMN9piiLj6RTypglR4RheApigqpM5LFh/p56gq6g4ITp7J8idwxmRwNMM0pKJ9IRUmYcPOLrCQoSyGdN+V7hxHvkjhmT+qYRqOdW7m3xiLGnBSAozJ1NIK1NMUpQAISTSlyzsGjN5KfP4HSoHfZXhjLwcwTQZal4iYsJWKVMRLYsb7GMz9uWV+MZBky5k2YAQoy0laUpc2LDUk/DvBydxJl0tRY4pwpCVEJmAIMwVIJqaxc6AlwXECZv2jZcVTElOOC5b1pNNfKWVYL/KxJ6AGBTt2RoSMBg8jV9yneJLnCa6fBSUlLH8y9HNgEsbXJ1vD+DT4U/8A1Xjpkio0ETKFuAFJUAGpUwB6gMY3UjjHLDQozcZLE3lSpYVQSCxSVCpKSHD9AoE7Qcyybg56mkY0qULU+IkL/wCxSQr4RTcZKUW3v9i7qjxLEYQGdM8NDIJJFj7hbSKk/KmkyFAMtXiFRD2FYSkH3E+sfRX+UwT/AONOHqk/ApiaVwnt4yvVKCY0lKLrcSdHgmBysT5aEANMCjUoBk0kJCHVoWNRMNwyTgSuu6lJMtSFISoFJpqDLBY2azG+0e/L4Kq/85m/9tHuhs/gJCtTLO3NJQemjmIm4y/wGpnyziwATSXBJ7b2ibJ5TzRV7IBNxbS37R9IYn7N5L1TBhAjd5CE/wDye394z+O4awkutaZuBdIFRCpYpBsASDZy+vVo0hKNp2SzNZD9zRl0ypEpU+ZMQEEodSQCGpJHKXeM9n+KoVIUUpmBKqihT0KApdKmILHtB4YdBsibhFX2mp0fsNYqT+GrP4Egh/aqW1+jR1LaM438RL3afooZ9nxnYeVLUwoLhI0TUzJHZm1iTMEpE2a5A51lizsVOD6hjBLCZAqWqoSJNQ38RVgzfmfrA/NMuKErWZCalEm0wm5Luztu8ci6So1F19TpWenbRYyPiOXh1OpKiAkpSQlxUopOrjYe+JM+46lz1lQCtHDpFmIV17CK+Q5xLwdMzFYUzpUxJEpXOEPyFVJULqSpgehFiYXHZ7l6sQsrkTZI5SlKDLmJAKdwSHcK0eMdtdpXtyNO1V0G+EMHLxKDO8aXLEpaakrqC2sU0hrvfSNZxbg0TcNaagp1UpJJoDEhSkhL06B2sWeMfk2JyumY2IoUsgHxElDJCqgBShQfRzVeLucT0GSPCXJnMQA0+QokUlALLmJU9x+UxM56pJtcGahJJ6ZAleNw4wFSJK5kyoiZWDRLC1FCZjpdmUpXuHWK2a4bwlKlLZSkEKC3CiUkFSBUCygyn9TBadwdWmWFylIYLqUoLpAUSpC0lKVAsDd2BbWAnE2W4itC5KHl+FLSWII5EhHtEB3CUm1mOsby6mLypt8bFR6TIould+tyDhwD70SEJdIquOU8wS7deYmNlx2oTMuXNUsWXKSwB1rKlJBIuwOmlvfk+A8zTJxX+qCFIQgrWFIQFVUBASFU1Bis2B2B1vB/jXiFE4TZSAUBBQoS2SQHSQo1i5INGhbXV3jj6jVLLGS9/Y2xRqMk/QA4v4ZwsvLZWJkKXWVoQtClJUl1JUpSgwceyCOxjJyMSkSikkXADOH1X9RB7OM1JwBSQ5BllLu4cLCmc9YzuU88yTUHBWx7gBy7+kdPSqeNNzdt39DlnT4NPwlk0qdhitaEiidzzfFNYT4alISZOlBWBzdS0ZSc1R8z84v8O5opMuen9SRudioiBy8StzzH3mFGMk229mU2mqL2EwKaHG/r53ghItJWh+UsSlyxI0to8RYeWEpaLSJJKbCPolDFpV0cVsuzZ4UmWSEEy5MtKbC1JJHr1hOEuI52Bm1yVkJJdcsn8NfUFOj9xcRH/hExQsk6DQRHh8hnKLMod7fKOdwwRTVIrVI9+xmPk4jBieQlSFSypi2lJJHbRvSOOVSUy1lMuXLoCSFJCQzAFegtuI8uzDC4yXIly5Sk+EgKtUVKZVRNWlwFHyjVzMxxszDzEzQADKKVUAvdOoBLAs8fMzjTbT2s7FIxfE/ESsYpQRPmSZQrSEoUBWGNJXoWVSOV2v11xSeH5rzEJnD8IOzqCVOb0tbWCH3dYUoB1By2gLX9oAkO37xIJS01EpUCUl3bqBHuLp8LWzOfWyDLeEcxxDKlrCqlEOZrcyW1+DGB6srxuH8aaUlBFphJRUqssWBLqBOpAMb7hHMxLSlwXCidFH/8xT47xgWwBLEBxzdX/MIUulV0mcsOpm5uLRh58vGK8GWZalWqkpSkKqCi4KaHqcxXxufTJuJM2eHWTzNyF2bcFiP2g6MXyytXlkEauGLxc4eSAieVIJKkmkhKSX7lQNr7XjCWBw3v/rO1ST2CvBH2jzSuXhhMmAqLDxFhaCfypBoCkHUPcaWjcZjmM4pMzx5qEsQUpU10pWsqPXQBg2seR4TBrJlJCSBLmFaSAHBJQW2tyjeNBxDmE+YfYUEkLcAj2lOCXA0Zw28c2mUZ14GpJo9wyack4dCxMKuVClFSj0StzdhYvHk3G325TFrVKwB8OUkkeMwK190A2QnpZz20ifBY3GLwU2SEgImSkS6nukCX4aiB/UNto8/xPAM1IJc26pIELHBuTsbaB+YcTzZ5fEKVO/3kk/GL+Q47CpTMrAqUhSUhYJuWAszPqxgDicumIsqLGFyeYvDzpqSmmSUBQJNXOTSUsG1F/ONJxpUyV8jWZXnEiTg1SkokLmLVLJC1SwFBCqgldag4fYfWIM3my5cgqlJTJnVV1SJgp57+GUIUUEAHTUN6RmZ2RTBh5eIUKpcxSkpKTcFDOlQItqGhmb5NPwyZfiy1IE1IXLJbmSdFBrbxlFRu0/P3+pbN5wbx+ZqvBxYFRsmaAAD2WBYE9RbtvF3jfM5Jw6ghaSoKYUkF7i1ukeY5bn0/DkmROmS3aqhSkuzs7G+p98Epv2gY1SaVzysHUTEy5nvrSY1c8l7fkNqNDnWeJm4XBS1A8gWWYfmUBv8A7WaKubT8IvCyUS0pStNZUW5lFSgTduzCKEnj6YJPhrkYRY0cyJSVixDpUlIYhyQW1gQjGynBImAAjdKuvk8RBVSa4bf1sUvka/PuHZKctkTTNUrEk03U4EpIITLCdqbX84DZbw0cRLmoSUJMkLmVqrqUwSBKZ6QNS7PfVtB+NxqJgDTCKQAAUEPcubEh779IZhM8myaxLX7YZR2IPYj+NBpelpPe7C9x+XTZiFIBmeEkkAr5uUHUsLlhsI0ycznVICxiDLIWUEFdC0S6vxEoWXIak36xkcMt1Aqcte942WdcQJXLwyFMChDkkOQCVlQ3f5baWi3klDItC+ouVuB8rxxShS1qJCgoLQKypHMkBcx00gc1i59k6Fo0WUZlMloqly8POCgHVNky5iz5rUHPvtpFnL8VJlZXiwhCU1sg0Hm9t7uPZ7H+8YnLc+VhiaQ4KrpJ5ab2A2Ol4mOSWTVGS4f1K+GmgtxJmCphKlyJctP5hKlhMstuUp0PeB2CzKQKVcqSlQLFKg/W4B2tpGlwPEkuaLAG9wWqA69x3+UD814blTSVSAEnUjYvZm0HoN40WZr+LWxLje4mGzbApQrllAlweSbzDbytA77/AIb9Er/7IGTstKSUqSQrv0voRqO8UvB7pikqFZo5KuT0g5lso0C3Tr9IzOXzAQz/ACjU5fjAEgX+Aj0oqUo2jBmty7D8p7JBhuDlq1AOu0LlmZoAUFFnQyaj02iLC5ijq3k0ckYS1O0aSapBzFzSZd303bp5RJMzJaZag4IYPfsO8D8RjeSz6dP7xFicd+GdPd5d4yeBPlD1FOQlNd0C57fWG5xISFM22w9ekJhcWKh7OvaJM9xJrNk6dY1UKyLYV/xJcgSKbOL6hTe4EQK4vlKKhWSq1nvbzEFMhxwppN726fOBvFM1JVofUg/KOxR34OCP9QzwwoYW+kHctCUyjZ3G5ZvfAZM0N090XPvI8MXvDniT2o61Jot4ZbN/b6xcVPB1LekCcPP05h6hosrmOLFPpA4Rvgi2arL82/Cax8gfneL0sVylFmt2P7CM7gVKoYUf9r/vBrLX8KZdIADnlf3XjhzY4pNr2bY22zDZrlqComhL+QeBycGEyJyRasosNDST9d4M49ansofz1gXOJoUXtZ47u3BxVmSbTFmYk/cZUlrJWpVwCLkad41vGWFGLkYGSyU0yQ6iAALAWbQW0jFT1f6eWeqlfBoJ5Pm6ps1NnKEUpc0gAdVEge+OLNgx6bjtTZ0Y5PVTMpmHDiZSyksWOo0MBMZgaTYPGxzudVMJ07O/xgFipbmK7K0r2De4Jk5Utb0j+8VpskpJSoMRqDG4ymSKweg7j4wJzvChU4qAFztHP2ZXsVqVGb2hI0ucZWjxEiWHFKXY7sH0eG5hkKRKC02U/s9usZuLVbDTszoEKVnrHoH2dcDysdNMqemm1VaJhEyz2oNSTqNtoC8f8IJy/EmUFqUNU1JHs3uVCzuNGjB5ksvZapjStWjOjGrpKalMS5D2J6mIzNJghjOHp8qXLmKlmiaCUEEFwLXbT1gcpJGto0jJNXFia9jk4ggggkEbixgpL4lmBuVLhnNw7dnYeggQ0dFAaWVnyZ60ImISmogFbrYX1YHpBM8LSP8A1Mr4xh4XxT1PvibfhhsE8EnvByVMUwc2HSA2XxocPYR7+D4TllyXsEpZBLKbew09wh0nEj/lMdJqax8/LpEClH9RHk37xquSGXVYhhZvTl+cR/eF06kf9TiIVA61PHLnGneHQi3g8asKDAGH4/FKUSTYnYBIEU8BMZQvFjHrUTdgezRk4rVwX4LeWjlex9WMU82SXL2fS4PxYRPgNNj8PjFPNWexjVLc5o/EUSjuTE3igJaKdV9YkUq2pEFHQWRNDbe4/SOTPOx+UQSvOJq2/hg4EEsNjVMzK87Ee+D2X41QlKYq0vp9YzkmcANIMYOcPCX5X0eObKk1wVDkC4jE3MVJk3lMOnzQ5iotTgxvpQkOnTHlpGwJYdIu8LkeOAoOL2Ohgav2RFrJF/ij6t8YxzwvGzXG6khOIG8cszPYDQdoB4sF7QXzVRM0v1gbPluY5ljelFt7sN8Oh56fLSzH32gfxIpsQq7X2291ouZIoJnAnRoG52XnkvYmOfttZL+RTktAXnYKuahuQMkEW6a2glxDhPCkIJD330+UD8KXUm3TeCnFQ/ATZj6fW8KeNpwr2ZY57yTNd9mGJS6QJaUlSSagNR2tGU+2EJXjWbmAF3S3kxvGg+zJQ8WX2QfXuf4Yyv2tL/16gK3Yb29A8cPVY9P6pt/aXhk3h39mxxM9KsDhUPWUywk1AObANZtvlHmPEeEfE2lovsTf3R6jkKBMw+Hd6hL2LF2YuNjGO4jwITiU6OSwbz76R53ROGOcoK73/LOucZSjqMPPwXhzT7I7KQkj3GwjX8K8My8WtMuYmUUO5oTMlKBZvae47C19oDcVpMqbzOkna5tpqR2g79nuYyfHQ6wFOLGsA9bi0ennaeByi/Hg54Xqph7if7EZYl+JhyUsOYByPMAkk++PJJuRrCiG0JH5tvSPrPM8TRh1KBFkm5NvV9o8BxWcLK1HxZd1HQS21Olo8v8ATc2TImm7quTfIlyYzAwYkG0BcEvrBeTMAbWPtMD/AInnyCEmdSNR6gw5Mw9oiBBGkMBjoRDLSpvlDFzXGhiAqe0cDDoRPhpjHpE82aSfaJirLAMOUloitxhDDKBGvzB+EVscsbH5/vEUvFka6RWxWIcsBF0ZpbiFYhyl2F4rlcOMve0TRqSomDy9IkMzvECS0PCjDAuyphbWCEhXITAVEv8Agi5LlcpvESQIrT5ge8QlUdNl31iOmLAeqZaJstnUqe48tYhVpD8JrGeRJoqPJ2MU6nilMF7RZnqcxCREKKodk+Dm3uPjEGL9qJZKIhxA5olpWHgKYSZpFzN57pAKVC28DMFMIIi9nU8lkn4ROndGK5ZoOB5jTEsdBd6hbzSQYD8fSyvEEq5uhd3HreCfBeIoXUQ9m16+kCeNMR+OSLDpb5NHHmjfVt/I3g6x18zW8I4wiUkJblQ12ZteuvpADiWa89BJuFOGZvLWJ+HSko9l7b277fSB2cj8QN5tr7o82PTQWZyo7sc32mgBxdiPEmA9BfeJODcWsYiWE0+0BdILParlINorcRe1++8JwzhyrEIZTEEF463iXbcY+jlT3tn0VxZiCjALUkpTy3K7pYjTUR854jHIK1FkXJ2T1/2x7txXmQVgqCCxS2xs17GPFl4GW55B7zHm/pOFrG7Xk2zvdI//2Q=="/>
          <p:cNvSpPr>
            <a:spLocks noChangeAspect="1" noChangeArrowheads="1"/>
          </p:cNvSpPr>
          <p:nvPr/>
        </p:nvSpPr>
        <p:spPr bwMode="auto">
          <a:xfrm>
            <a:off x="1298575" y="-868363"/>
            <a:ext cx="2533650" cy="18097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142440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143000" y="859334"/>
            <a:ext cx="9906000" cy="61247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514350" indent="-514350"/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	Роль </a:t>
            </a:r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института: развитие приборной базы, научная и техническая экспертиза; поддержка внешних экспериментов (из практически всех стран Европы, но также из Азии, Америки, Австралии); 90% из стран-участниц</a:t>
            </a:r>
          </a:p>
          <a:p>
            <a:pPr marL="514350" indent="-514350"/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</a:endParaRPr>
          </a:p>
          <a:p>
            <a:pPr marL="514350" indent="-514350"/>
            <a:endParaRPr lang="fr-FR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</a:endParaRPr>
          </a:p>
          <a:p>
            <a:pPr marL="514350" indent="-514350"/>
            <a:endParaRPr lang="fr-FR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</a:endParaRPr>
          </a:p>
          <a:p>
            <a:pPr marL="514350" indent="-514350"/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     </a:t>
            </a:r>
          </a:p>
          <a:p>
            <a:pPr marL="514350" indent="-514350"/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     после </a:t>
            </a:r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поддежки эксперимента научным подкомитетом и официальным его принятием научным директором института (конкурс от 2 до 5 предложений на место; подкомитеты состоят из представителей стран-участников)</a:t>
            </a:r>
            <a:endParaRPr lang="fr-FR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1981200" y="152401"/>
            <a:ext cx="9067800" cy="42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45715" rIns="91429" bIns="45715">
            <a:spAutoFit/>
          </a:bodyPr>
          <a:lstStyle/>
          <a:p>
            <a:pPr algn="ctr">
              <a:lnSpc>
                <a:spcPts val="2500"/>
              </a:lnSpc>
              <a:spcBef>
                <a:spcPts val="600"/>
              </a:spcBef>
            </a:pPr>
            <a:r>
              <a:rPr lang="ru-RU" sz="2800" b="1" dirty="0">
                <a:solidFill>
                  <a:srgbClr val="FF0000"/>
                </a:solidFill>
                <a:latin typeface="Comic Sans MS" pitchFamily="66" charset="0"/>
              </a:rPr>
              <a:t>Организация исследований</a:t>
            </a:r>
            <a:r>
              <a:rPr lang="fr-FR" sz="2800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11" name="Picture 10" descr="http://t1.gstatic.com/images?q=tbn:ANd9GcQ2dWJgnX5BgkxF_IeC4pJqAlLQl6RulXy9T2ZuKCfpBb7b0mA9u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0514" y="3096919"/>
            <a:ext cx="5421086" cy="17254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46767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1805122" y="6613525"/>
            <a:ext cx="1248569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5" rIns="91429" bIns="45715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fr-FR" sz="1000" b="1" dirty="0"/>
              <a:t>	</a:t>
            </a:r>
            <a:endParaRPr lang="fr-FR" sz="2400" dirty="0">
              <a:latin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143000" y="838200"/>
            <a:ext cx="9906000" cy="35394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514350" indent="-514350"/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~1900 исследователей из ~ 45 стран проводят ~ 800 экспериментов в ИЛЛ каждый год (за каждой исследовательской группой стоит лаборатория, университет, институт, научный центр, инженерно-технический и административный персонал, значительное финансирование, национальные нейтронные центры, программы подготовки молодых специалистов и т.д.)</a:t>
            </a:r>
            <a:endParaRPr lang="fr-FR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1981200" y="152401"/>
            <a:ext cx="9067800" cy="42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45715" rIns="91429" bIns="45715">
            <a:spAutoFit/>
          </a:bodyPr>
          <a:lstStyle/>
          <a:p>
            <a:pPr algn="ctr">
              <a:lnSpc>
                <a:spcPts val="2500"/>
              </a:lnSpc>
              <a:spcBef>
                <a:spcPts val="600"/>
              </a:spcBef>
            </a:pPr>
            <a:r>
              <a:rPr lang="ru-RU" sz="2800" b="1" dirty="0">
                <a:solidFill>
                  <a:srgbClr val="FF0000"/>
                </a:solidFill>
                <a:latin typeface="Comic Sans MS" pitchFamily="66" charset="0"/>
              </a:rPr>
              <a:t>Организация исследований</a:t>
            </a:r>
            <a:r>
              <a:rPr lang="fr-FR" sz="2800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10" name="Picture 7" descr="http://www.maddyness.com/wp-content/uploads/2012/12/photo-a%C3%A9rienne-620x2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5897" y="4350304"/>
            <a:ext cx="4880205" cy="22905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89639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1805122" y="6613525"/>
            <a:ext cx="1248569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5" rIns="91429" bIns="45715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fr-FR" sz="1000" b="1" dirty="0"/>
              <a:t>	</a:t>
            </a:r>
            <a:endParaRPr lang="fr-FR" sz="2400" dirty="0">
              <a:latin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143000" y="838201"/>
            <a:ext cx="9906000" cy="526297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514350" indent="-514350"/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Состав:</a:t>
            </a:r>
          </a:p>
          <a:p>
            <a:pPr marL="514350" indent="-514350"/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~480 сотрудников, из них ~70 исследователей (из них ~ 30 на постоянных контрактах), ~20 диссертантов, ~200 техников, ~50 административных работников, ~60 специалистов по эксплуатации реактора и радиационной безопасности</a:t>
            </a:r>
          </a:p>
          <a:p>
            <a:pPr marL="514350" indent="-514350"/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</a:endParaRPr>
          </a:p>
          <a:p>
            <a:pPr marL="514350" indent="-514350"/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Национальный состав:</a:t>
            </a:r>
          </a:p>
          <a:p>
            <a:pPr marL="514350" indent="-514350"/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65% французов, </a:t>
            </a:r>
          </a:p>
          <a:p>
            <a:pPr marL="514350" indent="-514350"/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12% немцев, </a:t>
            </a:r>
          </a:p>
          <a:p>
            <a:pPr marL="514350" indent="-514350"/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12% англичан</a:t>
            </a:r>
            <a:endParaRPr lang="fr-FR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1981200" y="152401"/>
            <a:ext cx="9067800" cy="42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45715" rIns="91429" bIns="45715">
            <a:spAutoFit/>
          </a:bodyPr>
          <a:lstStyle/>
          <a:p>
            <a:pPr algn="ctr">
              <a:lnSpc>
                <a:spcPts val="2500"/>
              </a:lnSpc>
              <a:spcBef>
                <a:spcPts val="600"/>
              </a:spcBef>
            </a:pPr>
            <a:r>
              <a:rPr lang="ru-RU" sz="3200" b="1" dirty="0">
                <a:solidFill>
                  <a:srgbClr val="FF0000"/>
                </a:solidFill>
                <a:latin typeface="Comic Sans MS" pitchFamily="66" charset="0"/>
              </a:rPr>
              <a:t>Организация исследований</a:t>
            </a:r>
            <a:r>
              <a:rPr lang="fr-FR" sz="3200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endParaRPr lang="en-US" sz="3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10" name="Picture 6" descr="http://t1.gstatic.com/images?q=tbn:ANd9GcQJ-k0xM72z7CbPWQ8jgAanmcae4dLt9iSIH6QslkjaKOce9Se6c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17970" y="3603171"/>
            <a:ext cx="4474029" cy="32548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935043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1805122" y="6613525"/>
            <a:ext cx="1248569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5" rIns="91429" bIns="45715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fr-FR" sz="1000" b="1" dirty="0"/>
              <a:t>	</a:t>
            </a:r>
            <a:endParaRPr lang="fr-FR" sz="2400" dirty="0">
              <a:latin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143000" y="838200"/>
            <a:ext cx="9906000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514350" indent="-514350"/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Роль научных сотрудников: </a:t>
            </a:r>
          </a:p>
          <a:p>
            <a:pPr marL="514350" indent="-514350">
              <a:buFontTx/>
              <a:buChar char="-"/>
            </a:pPr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Поддержка внешних экспериментов,</a:t>
            </a:r>
          </a:p>
          <a:p>
            <a:pPr marL="514350" indent="-514350">
              <a:buFontTx/>
              <a:buChar char="-"/>
            </a:pPr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Развитие научных инструментов и методов,</a:t>
            </a:r>
          </a:p>
          <a:p>
            <a:pPr marL="514350" indent="-514350">
              <a:buFontTx/>
              <a:buChar char="-"/>
            </a:pPr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Научная деятельность.</a:t>
            </a:r>
            <a:endParaRPr lang="fr-FR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1981200" y="152401"/>
            <a:ext cx="9067800" cy="42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45715" rIns="91429" bIns="45715">
            <a:spAutoFit/>
          </a:bodyPr>
          <a:lstStyle/>
          <a:p>
            <a:pPr algn="ctr">
              <a:lnSpc>
                <a:spcPts val="2500"/>
              </a:lnSpc>
              <a:spcBef>
                <a:spcPts val="600"/>
              </a:spcBef>
            </a:pPr>
            <a:r>
              <a:rPr lang="ru-RU" sz="3200" b="1" dirty="0">
                <a:solidFill>
                  <a:srgbClr val="FF0000"/>
                </a:solidFill>
                <a:latin typeface="Comic Sans MS" pitchFamily="66" charset="0"/>
              </a:rPr>
              <a:t>Организация исследований</a:t>
            </a:r>
            <a:r>
              <a:rPr lang="fr-FR" sz="3200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endParaRPr lang="en-US" sz="3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9" name="Picture 8" descr="http://t1.gstatic.com/images?q=tbn:ANd9GcSVz-TqW5cLH5cf27laNnXrdIv0VqiuZ8DjBHdfgerQ9GUab24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1" y="2971800"/>
            <a:ext cx="4831717" cy="3495676"/>
          </a:xfrm>
          <a:prstGeom prst="rect">
            <a:avLst/>
          </a:prstGeom>
          <a:noFill/>
        </p:spPr>
      </p:pic>
      <p:pic>
        <p:nvPicPr>
          <p:cNvPr id="10" name="Picture 20" descr="http://t2.gstatic.com/images?q=tbn:ANd9GcQiI5RHNx_YBtaHVRTEVIuyrESETF26c4ys4MxRlgu91ImibWA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2971801"/>
            <a:ext cx="4498848" cy="34956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25505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115</TotalTime>
  <Words>528</Words>
  <Application>Microsoft Office PowerPoint</Application>
  <PresentationFormat>Произвольный</PresentationFormat>
  <Paragraphs>97</Paragraphs>
  <Slides>19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Легкий дым</vt:lpstr>
      <vt:lpstr> Решение фундаментальных и прикладных проблем материаловедения  в Европейском  Центре  синхротронного излучения (ESRF, Grenoble). Нейтронные эксперименты в Институте Лауэ-Ланжевена.                Булыженков И.Э. (Физический институт им. П.Н. Лебедева РАН) Несвижевский В.В. (Institut Laue-Langevin, Grenoble)</vt:lpstr>
      <vt:lpstr>Сегодня Гренобль – один из самых динамично развивающихся научных регионов в мире </vt:lpstr>
      <vt:lpstr>ИЛЛ : Институт Макс вон Лауэ – Поля Ланжевена, Гренобль, Франция 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Решение фундаментальных и прикладных проблем материаловедения  в Европейском  Центре  синхротронного излучения (ESRF, Grenoble). Нейтронные эксперименты в Институте Лауэ-Ланжевена.                Булыженков И.Э. (ФИАН РАН) Несвижевский В.В. (Institut Laue-Langevin, Grenoble)</dc:title>
  <dc:creator>Игорь</dc:creator>
  <cp:lastModifiedBy>RePack by SPecialiST</cp:lastModifiedBy>
  <cp:revision>20</cp:revision>
  <dcterms:created xsi:type="dcterms:W3CDTF">2015-05-20T09:57:40Z</dcterms:created>
  <dcterms:modified xsi:type="dcterms:W3CDTF">2015-05-25T19:32:01Z</dcterms:modified>
</cp:coreProperties>
</file>